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 b="def" i="def"/>
      <a:tcStyle>
        <a:tcBdr/>
        <a:fill>
          <a:solidFill>
            <a:srgbClr val="E6F0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 b="def" i="def"/>
      <a:tcStyle>
        <a:tcBdr/>
        <a:fill>
          <a:solidFill>
            <a:srgbClr val="EAF8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 b="def" i="def"/>
      <a:tcStyle>
        <a:tcBdr/>
        <a:fill>
          <a:solidFill>
            <a:srgbClr val="FFE8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1D1"/>
          </a:solidFill>
        </a:fill>
      </a:tcStyle>
    </a:wholeTbl>
    <a:band2H>
      <a:tcTxStyle b="def" i="def"/>
      <a:tcStyle>
        <a:tcBdr/>
        <a:fill>
          <a:solidFill>
            <a:srgbClr val="E9E9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firstCol>
    <a:lastRow>
      <a:tcTxStyle b="on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niveau 1…"/>
          <p:cNvSpPr txBox="1"/>
          <p:nvPr>
            <p:ph type="body" sz="quarter" idx="1" hasCustomPrompt="1"/>
          </p:nvPr>
        </p:nvSpPr>
        <p:spPr>
          <a:xfrm>
            <a:off x="1201340" y="11859862"/>
            <a:ext cx="21971005" cy="6369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b="1" sz="3600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b="1" sz="3600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b="1" sz="3600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b="1" sz="3600"/>
            </a:lvl5pPr>
          </a:lstStyle>
          <a:p>
            <a:pPr/>
            <a:r>
              <a:t>Auteur et date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" name="Titre de la présentation"/>
          <p:cNvSpPr txBox="1"/>
          <p:nvPr>
            <p:ph type="title" hasCustomPrompt="1"/>
          </p:nvPr>
        </p:nvSpPr>
        <p:spPr>
          <a:xfrm>
            <a:off x="1206496" y="2574991"/>
            <a:ext cx="21971005" cy="4648203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Titre de la présentation</a:t>
            </a:r>
          </a:p>
        </p:txBody>
      </p:sp>
      <p:sp>
        <p:nvSpPr>
          <p:cNvPr id="13" name="Texte niveau 1…"/>
          <p:cNvSpPr txBox="1"/>
          <p:nvPr>
            <p:ph type="body" sz="quarter" idx="21" hasCustomPrompt="1"/>
          </p:nvPr>
        </p:nvSpPr>
        <p:spPr>
          <a:xfrm>
            <a:off x="1201342" y="7223190"/>
            <a:ext cx="21971002" cy="1905003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Sous-titre de la présentation</a:t>
            </a:r>
          </a:p>
        </p:txBody>
      </p:sp>
      <p:sp>
        <p:nvSpPr>
          <p:cNvPr id="14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et pho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Vue depuis l’intérieur d’une structure en pierre, regardant vers l’extérieur, vers des escaliers et un ciel clair et bleu"/>
          <p:cNvSpPr/>
          <p:nvPr>
            <p:ph type="pic" idx="21"/>
          </p:nvPr>
        </p:nvSpPr>
        <p:spPr>
          <a:xfrm>
            <a:off x="0" y="-1270000"/>
            <a:ext cx="24384000" cy="16272934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22" name="Titre de la présentation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Titre de la présentation</a:t>
            </a:r>
          </a:p>
        </p:txBody>
      </p:sp>
      <p:sp>
        <p:nvSpPr>
          <p:cNvPr id="23" name="Texte niveau 1…"/>
          <p:cNvSpPr txBox="1"/>
          <p:nvPr>
            <p:ph type="body" sz="quarter" idx="1" hasCustomPrompt="1"/>
          </p:nvPr>
        </p:nvSpPr>
        <p:spPr>
          <a:xfrm>
            <a:off x="1207690" y="1106137"/>
            <a:ext cx="21968621" cy="6369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b="1" sz="3600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b="1" sz="3600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b="1" sz="3600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b="1" sz="3600"/>
            </a:lvl5pPr>
          </a:lstStyle>
          <a:p>
            <a:pPr/>
            <a:r>
              <a:t>Auteur et date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Texte niveau 1…"/>
          <p:cNvSpPr txBox="1"/>
          <p:nvPr>
            <p:ph type="body" sz="quarter" idx="22" hasCustomPrompt="1"/>
          </p:nvPr>
        </p:nvSpPr>
        <p:spPr>
          <a:xfrm>
            <a:off x="1206500" y="11609909"/>
            <a:ext cx="21971000" cy="1116954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Sous-titre de la présentation</a:t>
            </a:r>
          </a:p>
        </p:txBody>
      </p:sp>
      <p:sp>
        <p:nvSpPr>
          <p:cNvPr id="25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utre titre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Un bâtiment blanc moderne doté de panneaux de verre avec un ciel bleu et clair en arrière-plan"/>
          <p:cNvSpPr/>
          <p:nvPr>
            <p:ph type="pic" idx="21"/>
          </p:nvPr>
        </p:nvSpPr>
        <p:spPr>
          <a:xfrm>
            <a:off x="9271000" y="1270000"/>
            <a:ext cx="16764000" cy="111760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33" name="Titre de diapositive"/>
          <p:cNvSpPr txBox="1"/>
          <p:nvPr>
            <p:ph type="title" hasCustomPrompt="1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</p:spPr>
        <p:txBody>
          <a:bodyPr anchor="b"/>
          <a:lstStyle/>
          <a:p>
            <a:pPr/>
            <a:r>
              <a:t>Titre de diapositive</a:t>
            </a:r>
          </a:p>
        </p:txBody>
      </p:sp>
      <p:sp>
        <p:nvSpPr>
          <p:cNvPr id="34" name="Texte niveau 1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Sous-titre de diapositive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Numéro de diapositive"/>
          <p:cNvSpPr txBox="1"/>
          <p:nvPr>
            <p:ph type="sldNum" sz="quarter" idx="2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et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re de diapositive"/>
          <p:cNvSpPr txBox="1"/>
          <p:nvPr>
            <p:ph type="title" hasCustomPrompt="1"/>
          </p:nvPr>
        </p:nvSpPr>
        <p:spPr>
          <a:xfrm>
            <a:off x="1206500" y="1079500"/>
            <a:ext cx="21971000" cy="1433164"/>
          </a:xfrm>
          <a:prstGeom prst="rect">
            <a:avLst/>
          </a:prstGeom>
        </p:spPr>
        <p:txBody>
          <a:bodyPr/>
          <a:lstStyle/>
          <a:p>
            <a:pPr/>
            <a:r>
              <a:t>Titre de diapositive</a:t>
            </a:r>
          </a:p>
        </p:txBody>
      </p:sp>
      <p:sp>
        <p:nvSpPr>
          <p:cNvPr id="43" name="Texte niveau 1…"/>
          <p:cNvSpPr txBox="1"/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b="1" sz="5500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b="1" sz="5500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b="1" sz="5500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b="1" sz="5500"/>
            </a:lvl5pPr>
          </a:lstStyle>
          <a:p>
            <a:pPr/>
            <a:r>
              <a:t>Sous-titre de diapositive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Texte niveau 1…"/>
          <p:cNvSpPr txBox="1"/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/>
          <a:p>
            <a:pPr/>
            <a:r>
              <a:t>Texte de puce de diapositive</a:t>
            </a:r>
          </a:p>
        </p:txBody>
      </p:sp>
      <p:sp>
        <p:nvSpPr>
          <p:cNvPr id="45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e niveau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de puce de diapositive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e niveau 1…"/>
          <p:cNvSpPr txBox="1"/>
          <p:nvPr>
            <p:ph type="body" sz="quarter" idx="1" hasCustomPrompt="1"/>
          </p:nvPr>
        </p:nvSpPr>
        <p:spPr>
          <a:xfrm>
            <a:off x="1206500" y="2372960"/>
            <a:ext cx="9779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b="1" sz="5500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b="1" sz="5500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b="1" sz="5500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b="1" sz="5500"/>
            </a:lvl5pPr>
          </a:lstStyle>
          <a:p>
            <a:pPr/>
            <a:r>
              <a:t>Sous-titre de diapositive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1" name="Texte niveau 1…"/>
          <p:cNvSpPr txBox="1"/>
          <p:nvPr>
            <p:ph type="body" sz="half" idx="21" hasCustomPrompt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numCol="1" spcCol="38100"/>
          <a:lstStyle/>
          <a:p>
            <a:pPr/>
            <a:r>
              <a:t>Texte de puce de diapositive</a:t>
            </a:r>
          </a:p>
        </p:txBody>
      </p:sp>
      <p:sp>
        <p:nvSpPr>
          <p:cNvPr id="62" name="Petite section d’un pont moderne à Qingdao, Shandong, en Chine, en dessous d’un ciel partiellement nuageux"/>
          <p:cNvSpPr/>
          <p:nvPr>
            <p:ph type="pic" idx="22"/>
          </p:nvPr>
        </p:nvSpPr>
        <p:spPr>
          <a:xfrm>
            <a:off x="9271000" y="1263846"/>
            <a:ext cx="16773843" cy="11188208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63" name="Titre de diapositiv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Titre de diapositive</a:t>
            </a:r>
          </a:p>
        </p:txBody>
      </p:sp>
      <p:sp>
        <p:nvSpPr>
          <p:cNvPr id="64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re de section"/>
          <p:cNvSpPr txBox="1"/>
          <p:nvPr>
            <p:ph type="title" hasCustomPrompt="1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Titre de section</a:t>
            </a:r>
          </a:p>
        </p:txBody>
      </p:sp>
      <p:sp>
        <p:nvSpPr>
          <p:cNvPr id="72" name="Numéro de diapositive"/>
          <p:cNvSpPr txBox="1"/>
          <p:nvPr>
            <p:ph type="sldNum" sz="quarter" idx="2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seul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re de diapositive"/>
          <p:cNvSpPr txBox="1"/>
          <p:nvPr>
            <p:ph type="title" hasCustomPrompt="1"/>
          </p:nvPr>
        </p:nvSpPr>
        <p:spPr>
          <a:xfrm>
            <a:off x="1206500" y="1079500"/>
            <a:ext cx="21971000" cy="1434951"/>
          </a:xfrm>
          <a:prstGeom prst="rect">
            <a:avLst/>
          </a:prstGeom>
        </p:spPr>
        <p:txBody>
          <a:bodyPr/>
          <a:lstStyle/>
          <a:p>
            <a:pPr/>
            <a:r>
              <a:t>Titre de diapositive</a:t>
            </a:r>
          </a:p>
        </p:txBody>
      </p:sp>
      <p:sp>
        <p:nvSpPr>
          <p:cNvPr id="80" name="Texte niveau 1…"/>
          <p:cNvSpPr txBox="1"/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b="1" sz="5500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b="1" sz="5500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b="1" sz="5500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b="1" sz="5500"/>
            </a:lvl5pPr>
          </a:lstStyle>
          <a:p>
            <a:pPr/>
            <a:r>
              <a:t>Sous-titre de diapositive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rdre du j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re de l’ordre du jour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Titre de l’ordre du jour</a:t>
            </a:r>
          </a:p>
        </p:txBody>
      </p:sp>
      <p:sp>
        <p:nvSpPr>
          <p:cNvPr id="89" name="Texte niveau 1…"/>
          <p:cNvSpPr txBox="1"/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b="1" sz="5500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b="1" sz="5500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b="1" sz="5500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b="1" sz="5500"/>
            </a:lvl5pPr>
          </a:lstStyle>
          <a:p>
            <a:pPr/>
            <a:r>
              <a:t>Sous-titre de l’ordre du jour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Texte niveau 1…"/>
          <p:cNvSpPr txBox="1"/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99" sz="5500"/>
            </a:lvl1pPr>
          </a:lstStyle>
          <a:p>
            <a:pPr/>
            <a:r>
              <a:t>Rubriques de l’ordre du jour</a:t>
            </a:r>
          </a:p>
        </p:txBody>
      </p:sp>
      <p:sp>
        <p:nvSpPr>
          <p:cNvPr id="9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écla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e niveau 1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numCol="1" spcCol="3810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Déclaration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ait import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e niveau 1…"/>
          <p:cNvSpPr txBox="1"/>
          <p:nvPr>
            <p:ph type="body" idx="1" hasCustomPrompt="1"/>
          </p:nvPr>
        </p:nvSpPr>
        <p:spPr>
          <a:xfrm>
            <a:off x="1206500" y="1075925"/>
            <a:ext cx="21971000" cy="7241587"/>
          </a:xfrm>
          <a:prstGeom prst="rect">
            <a:avLst/>
          </a:prstGeom>
        </p:spPr>
        <p:txBody>
          <a:bodyPr numCol="1" spcCol="38100"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100 %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Données clés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Données clés</a:t>
            </a:r>
          </a:p>
        </p:txBody>
      </p:sp>
      <p:sp>
        <p:nvSpPr>
          <p:cNvPr id="108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e niveau 1…"/>
          <p:cNvSpPr txBox="1"/>
          <p:nvPr>
            <p:ph type="body" sz="quarter" idx="1" hasCustomPrompt="1"/>
          </p:nvPr>
        </p:nvSpPr>
        <p:spPr>
          <a:xfrm>
            <a:off x="2430023" y="10675453"/>
            <a:ext cx="20200055" cy="6369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b="1" sz="3600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b="1" sz="3600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b="1" sz="3600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b="1" sz="3600"/>
            </a:lvl5pPr>
          </a:lstStyle>
          <a:p>
            <a:pPr/>
            <a:r>
              <a:t>Attribution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6" name="Texte niveau 1…"/>
          <p:cNvSpPr txBox="1"/>
          <p:nvPr>
            <p:ph type="body" sz="half" idx="21" hasCustomPrompt="1"/>
          </p:nvPr>
        </p:nvSpPr>
        <p:spPr>
          <a:xfrm>
            <a:off x="1753923" y="4939860"/>
            <a:ext cx="20876154" cy="3836282"/>
          </a:xfrm>
          <a:prstGeom prst="rect">
            <a:avLst/>
          </a:prstGeom>
        </p:spPr>
        <p:txBody>
          <a:bodyPr numCol="1" spcCol="38100"/>
          <a:lstStyle>
            <a:lvl1pPr marL="300875" indent="-131851">
              <a:spcBef>
                <a:spcPts val="0"/>
              </a:spcBef>
              <a:buSzTx/>
              <a:buNone/>
              <a:defRPr spc="-20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« Citation notable »</a:t>
            </a:r>
          </a:p>
        </p:txBody>
      </p:sp>
      <p:sp>
        <p:nvSpPr>
          <p:cNvPr id="117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 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Vue extérieure en contre-plongée de la façade d’un bâtiment moderne couverte de disques d’aluminium sous un ciel bleu et clair"/>
          <p:cNvSpPr/>
          <p:nvPr>
            <p:ph type="pic" sz="quarter" idx="21"/>
          </p:nvPr>
        </p:nvSpPr>
        <p:spPr>
          <a:xfrm>
            <a:off x="15417800" y="1270000"/>
            <a:ext cx="8144934" cy="54102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125" name="Vue en contre-plongée d’un bâtiment moderne en courbes sous un ciel nuageux"/>
          <p:cNvSpPr/>
          <p:nvPr>
            <p:ph type="pic" sz="quarter" idx="22"/>
          </p:nvPr>
        </p:nvSpPr>
        <p:spPr>
          <a:xfrm>
            <a:off x="15443200" y="7086600"/>
            <a:ext cx="8138580" cy="54229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126" name="Vue depuis l’intérieur d’un bâtiment moderne blanc doté de panneaux en verre, regardant vers le ciel, clair et partiellement nuageux"/>
          <p:cNvSpPr/>
          <p:nvPr>
            <p:ph type="pic" idx="23"/>
          </p:nvPr>
        </p:nvSpPr>
        <p:spPr>
          <a:xfrm>
            <a:off x="-124636" y="1270000"/>
            <a:ext cx="16840171" cy="1124371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127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Vue en contre-plongée de la Azadi Tower à Téhéran, en Iran, avec un ciel bleu et clair en arrière-plan"/>
          <p:cNvSpPr/>
          <p:nvPr>
            <p:ph type="pic" idx="21"/>
          </p:nvPr>
        </p:nvSpPr>
        <p:spPr>
          <a:xfrm>
            <a:off x="0" y="-1282700"/>
            <a:ext cx="24384000" cy="162814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135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niveau 1…"/>
          <p:cNvSpPr txBox="1"/>
          <p:nvPr>
            <p:ph type="body" idx="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numCol="2" spcCol="1098550">
            <a:normAutofit fontScale="100000" lnSpcReduction="0"/>
          </a:bodyPr>
          <a:lstStyle/>
          <a:p>
            <a:pPr/>
            <a:r>
              <a:t>Texte de puce de diapositive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" name="Texte du titre"/>
          <p:cNvSpPr txBox="1"/>
          <p:nvPr>
            <p:ph type="title"/>
          </p:nvPr>
        </p:nvSpPr>
        <p:spPr>
          <a:xfrm>
            <a:off x="3653366" y="2743200"/>
            <a:ext cx="19507201" cy="1505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Texte du titre</a:t>
            </a:r>
          </a:p>
        </p:txBody>
      </p:sp>
      <p:sp>
        <p:nvSpPr>
          <p:cNvPr id="4" name="Numéro de diapositive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</p:sldLayoutIdLst>
  <p:transition xmlns:p14="http://schemas.microsoft.com/office/powerpoint/2010/main" spd="med" advClick="1"/>
  <p:txStyles>
    <p:titleStyle>
      <a:lvl1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1.jpeg"/><Relationship Id="rId4" Type="http://schemas.openxmlformats.org/officeDocument/2006/relationships/image" Target="../media/image3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2.jpeg"/><Relationship Id="rId4" Type="http://schemas.openxmlformats.org/officeDocument/2006/relationships/image" Target="../media/image4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Bienvenue à la journée d’école d’arbitrage 2025."/>
          <p:cNvSpPr txBox="1"/>
          <p:nvPr>
            <p:ph type="body" sz="quarter" idx="1"/>
          </p:nvPr>
        </p:nvSpPr>
        <p:spPr>
          <a:xfrm>
            <a:off x="1201341" y="11859862"/>
            <a:ext cx="21971002" cy="636981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Bienvenue à la journée de l’arbitrage 2025.</a:t>
            </a:r>
          </a:p>
        </p:txBody>
      </p:sp>
      <p:sp>
        <p:nvSpPr>
          <p:cNvPr id="152" name="Journée école d’arbitrage 2025"/>
          <p:cNvSpPr txBox="1"/>
          <p:nvPr>
            <p:ph type="title"/>
          </p:nvPr>
        </p:nvSpPr>
        <p:spPr>
          <a:xfrm>
            <a:off x="1206496" y="-1714131"/>
            <a:ext cx="21971008" cy="4648203"/>
          </a:xfrm>
          <a:prstGeom prst="rect">
            <a:avLst/>
          </a:prstGeom>
        </p:spPr>
        <p:txBody>
          <a:bodyPr/>
          <a:lstStyle>
            <a:lvl1pPr algn="ctr">
              <a:defRPr spc="-300"/>
            </a:lvl1pPr>
          </a:lstStyle>
          <a:p>
            <a:pPr/>
            <a:r>
              <a:t>Journée de l’arbitrage 2025</a:t>
            </a:r>
          </a:p>
        </p:txBody>
      </p:sp>
      <p:pic>
        <p:nvPicPr>
          <p:cNvPr id="153" name="images.jpeg" descr="images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86314" y="4219409"/>
            <a:ext cx="5651375" cy="5651373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images.jpeg" descr="images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257137" y="4349176"/>
            <a:ext cx="5651375" cy="5651373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Unknown.png" descr="Unknown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622197" y="4929723"/>
            <a:ext cx="5812294" cy="44902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Introduction à l’arbitrage…"/>
          <p:cNvSpPr txBox="1"/>
          <p:nvPr>
            <p:ph type="body" idx="1"/>
          </p:nvPr>
        </p:nvSpPr>
        <p:spPr>
          <a:xfrm>
            <a:off x="961173" y="3921200"/>
            <a:ext cx="21971002" cy="7347624"/>
          </a:xfrm>
          <a:prstGeom prst="rect">
            <a:avLst/>
          </a:prstGeom>
        </p:spPr>
        <p:txBody>
          <a:bodyPr/>
          <a:lstStyle/>
          <a:p>
            <a:pPr defTabSz="784225">
              <a:defRPr sz="3400"/>
            </a:pPr>
          </a:p>
          <a:p>
            <a:pPr marL="959361" indent="-959361" defTabSz="2316421">
              <a:lnSpc>
                <a:spcPct val="80000"/>
              </a:lnSpc>
              <a:buSzPct val="123000"/>
              <a:buChar char="-"/>
              <a:defRPr spc="-199" sz="8200"/>
            </a:pPr>
            <a:r>
              <a:t>Introduction à l’arbitrage </a:t>
            </a:r>
            <a:endParaRPr spc="-165"/>
          </a:p>
          <a:p>
            <a:pPr defTabSz="2316421">
              <a:lnSpc>
                <a:spcPct val="80000"/>
              </a:lnSpc>
              <a:defRPr spc="-165" sz="8200"/>
            </a:pPr>
          </a:p>
          <a:p>
            <a:pPr marL="959361" indent="-959361" defTabSz="2316421">
              <a:lnSpc>
                <a:spcPct val="80000"/>
              </a:lnSpc>
              <a:buSzPct val="123000"/>
              <a:buChar char="-"/>
              <a:defRPr spc="-199" sz="8200"/>
            </a:pPr>
            <a:r>
              <a:t>Présentation de la formation de l’arbitrage</a:t>
            </a:r>
            <a:endParaRPr spc="-165"/>
          </a:p>
          <a:p>
            <a:pPr defTabSz="2316421">
              <a:lnSpc>
                <a:spcPct val="80000"/>
              </a:lnSpc>
              <a:defRPr spc="-165" sz="8200"/>
            </a:pPr>
          </a:p>
          <a:p>
            <a:pPr defTabSz="2316421">
              <a:lnSpc>
                <a:spcPct val="80000"/>
              </a:lnSpc>
              <a:defRPr spc="-199" sz="8200"/>
            </a:pPr>
            <a:r>
              <a:t>- Quiz et jeu.</a:t>
            </a:r>
          </a:p>
        </p:txBody>
      </p:sp>
      <p:sp>
        <p:nvSpPr>
          <p:cNvPr id="158" name="Sommaire"/>
          <p:cNvSpPr txBox="1"/>
          <p:nvPr>
            <p:ph type="title"/>
          </p:nvPr>
        </p:nvSpPr>
        <p:spPr>
          <a:xfrm>
            <a:off x="1206496" y="-2660764"/>
            <a:ext cx="21971008" cy="4648204"/>
          </a:xfrm>
          <a:prstGeom prst="rect">
            <a:avLst/>
          </a:prstGeom>
        </p:spPr>
        <p:txBody>
          <a:bodyPr/>
          <a:lstStyle>
            <a:lvl1pPr algn="ctr">
              <a:defRPr spc="-300"/>
            </a:lvl1pPr>
          </a:lstStyle>
          <a:p>
            <a:pPr/>
            <a:r>
              <a:t>Sommaire </a:t>
            </a:r>
          </a:p>
        </p:txBody>
      </p:sp>
      <p:pic>
        <p:nvPicPr>
          <p:cNvPr id="159" name="images.png" descr="images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6343" y="151237"/>
            <a:ext cx="3622924" cy="30735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images.png" descr="images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561132" y="240266"/>
            <a:ext cx="3413041" cy="28954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7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C’est quoi un arbitre de basket ?…"/>
          <p:cNvSpPr txBox="1"/>
          <p:nvPr>
            <p:ph type="body" idx="1"/>
          </p:nvPr>
        </p:nvSpPr>
        <p:spPr>
          <a:xfrm>
            <a:off x="1828462" y="2309325"/>
            <a:ext cx="20727076" cy="11197708"/>
          </a:xfrm>
          <a:prstGeom prst="rect">
            <a:avLst/>
          </a:prstGeom>
        </p:spPr>
        <p:txBody>
          <a:bodyPr/>
          <a:lstStyle/>
          <a:p>
            <a:pPr lvl="1" marL="0" indent="224026" defTabSz="1194785">
              <a:lnSpc>
                <a:spcPct val="90000"/>
              </a:lnSpc>
              <a:spcBef>
                <a:spcPts val="2200"/>
              </a:spcBef>
              <a:buSzTx/>
              <a:buNone/>
              <a:defRPr b="0" sz="4600"/>
            </a:pPr>
            <a:r>
              <a:t> </a:t>
            </a:r>
          </a:p>
          <a:p>
            <a:pPr lvl="1" marL="0" indent="224026" algn="ctr" defTabSz="1194785">
              <a:lnSpc>
                <a:spcPct val="90000"/>
              </a:lnSpc>
              <a:spcBef>
                <a:spcPts val="2200"/>
              </a:spcBef>
              <a:buSzTx/>
              <a:buNone/>
              <a:defRPr i="1" sz="5700"/>
            </a:pPr>
            <a:r>
              <a:t>C’est quoi un arbitre de basket ? </a:t>
            </a:r>
          </a:p>
          <a:p>
            <a:pPr lvl="1" marL="0" indent="224026" algn="ctr" defTabSz="1194785">
              <a:buSzTx/>
              <a:buNone/>
              <a:defRPr b="0" sz="1100">
                <a:solidFill>
                  <a:srgbClr val="5E5E5E"/>
                </a:solidFill>
              </a:defRPr>
            </a:pPr>
            <a:r>
              <a:t>-</a:t>
            </a:r>
          </a:p>
          <a:p>
            <a:pPr lvl="1" marL="0" indent="224026" algn="ctr" defTabSz="1194785">
              <a:buSzTx/>
              <a:buNone/>
              <a:defRPr b="0" sz="1100">
                <a:solidFill>
                  <a:srgbClr val="5E5E5E"/>
                </a:solidFill>
              </a:defRPr>
            </a:pPr>
            <a:r>
              <a:t>- -</a:t>
            </a:r>
          </a:p>
          <a:p>
            <a:pPr lvl="1" marL="0" indent="224026" algn="ctr" defTabSz="1194785">
              <a:buSzTx/>
              <a:buNone/>
              <a:defRPr b="0" sz="1100">
                <a:solidFill>
                  <a:srgbClr val="5E5E5E"/>
                </a:solidFill>
              </a:defRPr>
            </a:pPr>
            <a:r>
              <a:t>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defTabSz="220292">
              <a:lnSpc>
                <a:spcPct val="115000"/>
              </a:lnSpc>
              <a:spcBef>
                <a:spcPts val="400"/>
              </a:spcBef>
              <a:defRPr sz="5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t>-</a:t>
            </a:r>
            <a:endParaRPr b="0"/>
          </a:p>
          <a:p>
            <a:pPr defTabSz="404495">
              <a:defRPr sz="1700"/>
            </a:pPr>
            <a:r>
              <a:t>   </a:t>
            </a:r>
            <a:endParaRPr sz="2000"/>
          </a:p>
          <a:p>
            <a:pPr defTabSz="1194785">
              <a:lnSpc>
                <a:spcPct val="80000"/>
              </a:lnSpc>
              <a:defRPr spc="-39" sz="2000"/>
            </a:pPr>
          </a:p>
          <a:p>
            <a:pPr defTabSz="1194785">
              <a:lnSpc>
                <a:spcPct val="80000"/>
              </a:lnSpc>
              <a:defRPr spc="-100" sz="2000"/>
            </a:pPr>
            <a:r>
              <a:t>                       </a:t>
            </a:r>
          </a:p>
        </p:txBody>
      </p:sp>
      <p:pic>
        <p:nvPicPr>
          <p:cNvPr id="163" name="images.jpeg" descr="images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28462" y="2309326"/>
            <a:ext cx="17438874" cy="8109871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Introduction à l’arbitrage"/>
          <p:cNvSpPr txBox="1"/>
          <p:nvPr>
            <p:ph type="title"/>
          </p:nvPr>
        </p:nvSpPr>
        <p:spPr>
          <a:xfrm>
            <a:off x="2937719" y="-2324601"/>
            <a:ext cx="18508562" cy="4648204"/>
          </a:xfrm>
          <a:prstGeom prst="rect">
            <a:avLst/>
          </a:prstGeom>
        </p:spPr>
        <p:txBody>
          <a:bodyPr/>
          <a:lstStyle>
            <a:lvl1pPr algn="ctr">
              <a:defRPr spc="-200" sz="8700"/>
            </a:lvl1pPr>
          </a:lstStyle>
          <a:p>
            <a:pPr/>
            <a:r>
              <a:t>Introduction à l’arbitrage </a:t>
            </a:r>
          </a:p>
        </p:txBody>
      </p:sp>
      <p:pic>
        <p:nvPicPr>
          <p:cNvPr id="165" name="images.png" descr="images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45593" y="20668"/>
            <a:ext cx="3059140" cy="259525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images.png" descr="images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0652339" y="-65917"/>
            <a:ext cx="3263266" cy="27684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Class="entr" nodeType="after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1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1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1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1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3" grpId="2"/>
      <p:bldP build="p" bldLvl="5" animBg="1" rev="0" advAuto="0" spid="16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🏀 C’est quoi un arbitre de basket ?…"/>
          <p:cNvSpPr txBox="1"/>
          <p:nvPr>
            <p:ph type="body" idx="1"/>
          </p:nvPr>
        </p:nvSpPr>
        <p:spPr>
          <a:xfrm>
            <a:off x="1828462" y="2890970"/>
            <a:ext cx="20727076" cy="10616063"/>
          </a:xfrm>
          <a:prstGeom prst="rect">
            <a:avLst/>
          </a:prstGeom>
        </p:spPr>
        <p:txBody>
          <a:bodyPr/>
          <a:lstStyle/>
          <a:p>
            <a:pPr defTabSz="219453">
              <a:spcBef>
                <a:spcPts val="600"/>
              </a:spcBef>
              <a:defRPr sz="4500">
                <a:latin typeface="Arial"/>
                <a:ea typeface="Arial"/>
                <a:cs typeface="Arial"/>
                <a:sym typeface="Arial"/>
              </a:defRPr>
            </a:pPr>
            <a:r>
              <a:t>🏀 C’est quoi un arbitre de basket ?</a:t>
            </a:r>
          </a:p>
          <a:p>
            <a:pPr defTabSz="219453">
              <a:spcBef>
                <a:spcPts val="600"/>
              </a:spcBef>
              <a:defRPr sz="4500">
                <a:latin typeface="Arial"/>
                <a:ea typeface="Arial"/>
                <a:cs typeface="Arial"/>
                <a:sym typeface="Arial"/>
              </a:defRPr>
            </a:pPr>
          </a:p>
          <a:p>
            <a:pPr marL="219455" indent="-152399" defTabSz="219453">
              <a:spcBef>
                <a:spcPts val="500"/>
              </a:spcBef>
              <a:buSzPct val="123000"/>
              <a:buFont typeface="Times Roman"/>
              <a:buChar char="•"/>
              <a:defRPr b="0" sz="4500">
                <a:latin typeface="Arial"/>
                <a:ea typeface="Arial"/>
                <a:cs typeface="Arial"/>
                <a:sym typeface="Arial"/>
              </a:defRPr>
            </a:pPr>
            <a:r>
              <a:t>Une personne qui </a:t>
            </a:r>
            <a:r>
              <a:rPr b="1"/>
              <a:t>a pour but de protéger</a:t>
            </a:r>
            <a:r>
              <a:t> l’intégrité </a:t>
            </a:r>
            <a:r>
              <a:rPr b="1"/>
              <a:t>physique et morale</a:t>
            </a:r>
            <a:r>
              <a:t> des acteurs de la rencontre.</a:t>
            </a:r>
          </a:p>
          <a:p>
            <a:pPr defTabSz="219453">
              <a:spcBef>
                <a:spcPts val="500"/>
              </a:spcBef>
              <a:defRPr b="0" sz="4500">
                <a:latin typeface="Arial"/>
                <a:ea typeface="Arial"/>
                <a:cs typeface="Arial"/>
                <a:sym typeface="Arial"/>
              </a:defRPr>
            </a:pPr>
          </a:p>
          <a:p>
            <a:pPr marL="219455" indent="-152399" defTabSz="219453">
              <a:spcBef>
                <a:spcPts val="500"/>
              </a:spcBef>
              <a:buSzPct val="123000"/>
              <a:buFont typeface="Times Roman"/>
              <a:buChar char="•"/>
              <a:defRPr b="0" sz="4500">
                <a:latin typeface="Arial"/>
                <a:ea typeface="Arial"/>
                <a:cs typeface="Arial"/>
                <a:sym typeface="Arial"/>
              </a:defRPr>
            </a:pPr>
            <a:r>
              <a:t>Une personne qui </a:t>
            </a:r>
            <a:r>
              <a:rPr b="1"/>
              <a:t>s’assure du bon déroulement</a:t>
            </a:r>
            <a:r>
              <a:t> du match, du début jusqu’à la fin.</a:t>
            </a:r>
          </a:p>
          <a:p>
            <a:pPr defTabSz="219453">
              <a:spcBef>
                <a:spcPts val="500"/>
              </a:spcBef>
              <a:defRPr b="0" sz="4500">
                <a:latin typeface="Arial"/>
                <a:ea typeface="Arial"/>
                <a:cs typeface="Arial"/>
                <a:sym typeface="Arial"/>
              </a:defRPr>
            </a:pPr>
          </a:p>
          <a:p>
            <a:pPr marL="219455" indent="-152399" defTabSz="219453">
              <a:spcBef>
                <a:spcPts val="500"/>
              </a:spcBef>
              <a:buSzPct val="123000"/>
              <a:buFont typeface="Times Roman"/>
              <a:buChar char="•"/>
              <a:defRPr b="0" sz="4500">
                <a:latin typeface="Arial"/>
                <a:ea typeface="Arial"/>
                <a:cs typeface="Arial"/>
                <a:sym typeface="Arial"/>
              </a:defRPr>
            </a:pPr>
            <a:r>
              <a:t>Une personne qui </a:t>
            </a:r>
            <a:r>
              <a:rPr b="1"/>
              <a:t>prend des décisions</a:t>
            </a:r>
            <a:r>
              <a:t>, </a:t>
            </a:r>
            <a:r>
              <a:rPr b="1"/>
              <a:t>communique</a:t>
            </a:r>
            <a:r>
              <a:t> avec les acteurs du jeu.</a:t>
            </a:r>
          </a:p>
          <a:p>
            <a:pPr defTabSz="219453">
              <a:spcBef>
                <a:spcPts val="500"/>
              </a:spcBef>
              <a:defRPr b="0" sz="4500">
                <a:latin typeface="Arial"/>
                <a:ea typeface="Arial"/>
                <a:cs typeface="Arial"/>
                <a:sym typeface="Arial"/>
              </a:defRPr>
            </a:pPr>
          </a:p>
          <a:p>
            <a:pPr marL="219455" indent="-152399" defTabSz="219453">
              <a:spcBef>
                <a:spcPts val="500"/>
              </a:spcBef>
              <a:buSzPct val="123000"/>
              <a:buFont typeface="Times Roman"/>
              <a:buChar char="•"/>
              <a:defRPr b="0" sz="4500">
                <a:latin typeface="Arial"/>
                <a:ea typeface="Arial"/>
                <a:cs typeface="Arial"/>
                <a:sym typeface="Arial"/>
              </a:defRPr>
            </a:pPr>
            <a:r>
              <a:t>Mais surtout, </a:t>
            </a:r>
            <a:r>
              <a:rPr b="1"/>
              <a:t>un être humain qui vient par plaisir du basket !</a:t>
            </a:r>
          </a:p>
          <a:p>
            <a:pPr defTabSz="396237">
              <a:defRPr sz="1700"/>
            </a:pPr>
          </a:p>
          <a:p>
            <a:pPr defTabSz="1170402">
              <a:lnSpc>
                <a:spcPct val="80000"/>
              </a:lnSpc>
              <a:defRPr spc="-100" sz="4000"/>
            </a:pPr>
            <a:r>
              <a:t>  </a:t>
            </a:r>
            <a:r>
              <a:rPr spc="-99" sz="4100"/>
              <a:t>  </a:t>
            </a:r>
          </a:p>
        </p:txBody>
      </p:sp>
      <p:sp>
        <p:nvSpPr>
          <p:cNvPr id="169" name="Introduction à l’arbitrage"/>
          <p:cNvSpPr txBox="1"/>
          <p:nvPr>
            <p:ph type="title"/>
          </p:nvPr>
        </p:nvSpPr>
        <p:spPr>
          <a:xfrm>
            <a:off x="2937719" y="-2300554"/>
            <a:ext cx="18508562" cy="4648204"/>
          </a:xfrm>
          <a:prstGeom prst="rect">
            <a:avLst/>
          </a:prstGeom>
        </p:spPr>
        <p:txBody>
          <a:bodyPr/>
          <a:lstStyle>
            <a:lvl1pPr algn="ctr">
              <a:defRPr spc="-200" sz="8700"/>
            </a:lvl1pPr>
          </a:lstStyle>
          <a:p>
            <a:pPr/>
            <a:r>
              <a:t>Introduction à l’arbitrage </a:t>
            </a:r>
          </a:p>
        </p:txBody>
      </p:sp>
      <p:pic>
        <p:nvPicPr>
          <p:cNvPr id="170" name="images.png" descr="images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5593" y="20668"/>
            <a:ext cx="3059140" cy="2595254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images.png" descr="images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652339" y="-65917"/>
            <a:ext cx="3263266" cy="27684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1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16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fill="hold"/>
                                        <p:tgtEl>
                                          <p:spTgt spid="16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6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6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ourquoi devenir arbitre ?…"/>
          <p:cNvSpPr txBox="1"/>
          <p:nvPr>
            <p:ph type="body" idx="1"/>
          </p:nvPr>
        </p:nvSpPr>
        <p:spPr>
          <a:xfrm>
            <a:off x="1828462" y="2791698"/>
            <a:ext cx="20727076" cy="10715335"/>
          </a:xfrm>
          <a:prstGeom prst="rect">
            <a:avLst/>
          </a:prstGeom>
        </p:spPr>
        <p:txBody>
          <a:bodyPr/>
          <a:lstStyle/>
          <a:p>
            <a:pPr lvl="1" marL="0" indent="192023" defTabSz="1024102">
              <a:lnSpc>
                <a:spcPct val="90000"/>
              </a:lnSpc>
              <a:spcBef>
                <a:spcPts val="1800"/>
              </a:spcBef>
              <a:buSzTx/>
              <a:buNone/>
              <a:defRPr b="0" sz="3900"/>
            </a:pPr>
            <a:r>
              <a:t>  Pourquoi devenir arbitre ? </a:t>
            </a:r>
          </a:p>
          <a:p>
            <a:pPr lvl="1" marL="0" indent="192023" defTabSz="1024102">
              <a:lnSpc>
                <a:spcPct val="90000"/>
              </a:lnSpc>
              <a:spcBef>
                <a:spcPts val="1800"/>
              </a:spcBef>
              <a:buSzTx/>
              <a:buNone/>
              <a:defRPr b="0" sz="3900"/>
            </a:pPr>
          </a:p>
          <a:p>
            <a:pPr marL="192023" indent="-133350" defTabSz="192023">
              <a:spcBef>
                <a:spcPts val="500"/>
              </a:spcBef>
              <a:buSzPct val="123000"/>
              <a:buFont typeface="Times Roman"/>
              <a:buChar char="•"/>
              <a:defRPr sz="3900"/>
            </a:pPr>
            <a:r>
              <a:t>Améliorer ses compétences et ses connaissances</a:t>
            </a:r>
            <a:r>
              <a:rPr b="0"/>
              <a:t> dans le basket.</a:t>
            </a:r>
            <a:endParaRPr b="0"/>
          </a:p>
          <a:p>
            <a:pPr marL="192023" indent="-133350" defTabSz="192023">
              <a:spcBef>
                <a:spcPts val="500"/>
              </a:spcBef>
              <a:buSzPct val="123000"/>
              <a:buFont typeface="Times Roman"/>
              <a:buChar char="•"/>
              <a:defRPr b="0" sz="3900"/>
            </a:pPr>
          </a:p>
          <a:p>
            <a:pPr marL="192023" indent="-133350" defTabSz="192023">
              <a:spcBef>
                <a:spcPts val="500"/>
              </a:spcBef>
              <a:buSzPct val="123000"/>
              <a:buFont typeface="Times Roman"/>
              <a:buChar char="•"/>
              <a:defRPr sz="3900"/>
            </a:pPr>
            <a:r>
              <a:t>Prendre des décisions</a:t>
            </a:r>
            <a:r>
              <a:rPr b="0"/>
              <a:t>, </a:t>
            </a:r>
            <a:r>
              <a:t>se surpasser</a:t>
            </a:r>
            <a:r>
              <a:rPr b="0"/>
              <a:t>, </a:t>
            </a:r>
            <a:r>
              <a:t>gagner en confiance en soi</a:t>
            </a:r>
            <a:r>
              <a:rPr b="0"/>
              <a:t> et </a:t>
            </a:r>
            <a:r>
              <a:t>faire de super rencontres</a:t>
            </a:r>
            <a:r>
              <a:rPr b="0"/>
              <a:t>.</a:t>
            </a:r>
            <a:endParaRPr b="0"/>
          </a:p>
          <a:p>
            <a:pPr marL="192023" indent="-133350" defTabSz="192023">
              <a:spcBef>
                <a:spcPts val="500"/>
              </a:spcBef>
              <a:buSzPct val="123000"/>
              <a:buFont typeface="Times Roman"/>
              <a:buChar char="•"/>
              <a:defRPr b="0" sz="3900"/>
            </a:pPr>
          </a:p>
          <a:p>
            <a:pPr marL="192023" indent="-133350" defTabSz="192023">
              <a:spcBef>
                <a:spcPts val="500"/>
              </a:spcBef>
              <a:buSzPct val="123000"/>
              <a:buFont typeface="Times Roman"/>
              <a:buChar char="•"/>
              <a:defRPr sz="3900"/>
            </a:pPr>
            <a:r>
              <a:t>Gagner un peu d’argent de poche</a:t>
            </a:r>
            <a:r>
              <a:rPr b="0"/>
              <a:t> tout en vivant sa passion.</a:t>
            </a:r>
            <a:endParaRPr b="0"/>
          </a:p>
          <a:p>
            <a:pPr marL="192023" indent="-133350" defTabSz="192023">
              <a:spcBef>
                <a:spcPts val="500"/>
              </a:spcBef>
              <a:buSzPct val="123000"/>
              <a:buFont typeface="Times Roman"/>
              <a:buChar char="•"/>
              <a:defRPr b="0" sz="3900"/>
            </a:pPr>
          </a:p>
          <a:p>
            <a:pPr marL="192023" indent="-133350" defTabSz="192023">
              <a:spcBef>
                <a:spcPts val="500"/>
              </a:spcBef>
              <a:buSzPct val="123000"/>
              <a:buFont typeface="Times Roman"/>
              <a:buChar char="•"/>
              <a:defRPr sz="3900"/>
            </a:pPr>
            <a:r>
              <a:t>Contribuer au développement du basket</a:t>
            </a:r>
            <a:r>
              <a:rPr b="0"/>
              <a:t>, aussi bien </a:t>
            </a:r>
            <a:r>
              <a:t>dans son club que dans le comité</a:t>
            </a:r>
            <a:r>
              <a:rPr b="0"/>
              <a:t>.</a:t>
            </a:r>
            <a:endParaRPr b="0"/>
          </a:p>
          <a:p>
            <a:pPr marL="192023" indent="-133350" defTabSz="192023">
              <a:spcBef>
                <a:spcPts val="500"/>
              </a:spcBef>
              <a:buSzPct val="123000"/>
              <a:buFont typeface="Times Roman"/>
              <a:buChar char="•"/>
              <a:defRPr b="0" sz="3900"/>
            </a:pPr>
          </a:p>
          <a:p>
            <a:pPr defTabSz="192023">
              <a:spcBef>
                <a:spcPts val="500"/>
              </a:spcBef>
              <a:defRPr b="0" sz="3900"/>
            </a:pPr>
            <a:r>
              <a:t>🔹 </a:t>
            </a:r>
            <a:r>
              <a:rPr b="1"/>
              <a:t>En résumé</a:t>
            </a:r>
            <a:r>
              <a:t>, l’arbitrage, c’est </a:t>
            </a:r>
            <a:r>
              <a:rPr b="1"/>
              <a:t>une véritable école de la vie</a:t>
            </a:r>
            <a:r>
              <a:t>, qui permet </a:t>
            </a:r>
            <a:r>
              <a:rPr b="1"/>
              <a:t>d’apprendre beaucoup sur soi-même</a:t>
            </a:r>
            <a:r>
              <a:t>.</a:t>
            </a:r>
          </a:p>
          <a:p>
            <a:pPr lvl="1" marL="0" indent="192023" defTabSz="346708">
              <a:buSzTx/>
              <a:buNone/>
              <a:defRPr sz="1500"/>
            </a:pPr>
          </a:p>
          <a:p>
            <a:pPr defTabSz="1024102">
              <a:lnSpc>
                <a:spcPct val="80000"/>
              </a:lnSpc>
              <a:defRPr spc="-100" sz="3500"/>
            </a:pPr>
            <a:r>
              <a:t>  </a:t>
            </a:r>
            <a:r>
              <a:rPr sz="3600"/>
              <a:t>  </a:t>
            </a:r>
          </a:p>
        </p:txBody>
      </p:sp>
      <p:sp>
        <p:nvSpPr>
          <p:cNvPr id="174" name="Introduction à l’arbitrage"/>
          <p:cNvSpPr txBox="1"/>
          <p:nvPr>
            <p:ph type="title"/>
          </p:nvPr>
        </p:nvSpPr>
        <p:spPr>
          <a:xfrm>
            <a:off x="2937719" y="-2565788"/>
            <a:ext cx="18508562" cy="4648204"/>
          </a:xfrm>
          <a:prstGeom prst="rect">
            <a:avLst/>
          </a:prstGeom>
        </p:spPr>
        <p:txBody>
          <a:bodyPr/>
          <a:lstStyle>
            <a:lvl1pPr algn="ctr">
              <a:defRPr spc="-200" sz="8700"/>
            </a:lvl1pPr>
          </a:lstStyle>
          <a:p>
            <a:pPr/>
            <a:r>
              <a:t>Introduction à l’arbitrage </a:t>
            </a:r>
          </a:p>
        </p:txBody>
      </p:sp>
      <p:pic>
        <p:nvPicPr>
          <p:cNvPr id="175" name="images.png" descr="images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5593" y="20668"/>
            <a:ext cx="3059140" cy="2595254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images.png" descr="images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652339" y="-65917"/>
            <a:ext cx="3263266" cy="27684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1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1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fill="hold"/>
                                        <p:tgtEl>
                                          <p:spTgt spid="17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fill="hold"/>
                                        <p:tgtEl>
                                          <p:spTgt spid="17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0" fill="hold"/>
                                        <p:tgtEl>
                                          <p:spTgt spid="17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7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7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Dates de formation :…"/>
          <p:cNvSpPr txBox="1"/>
          <p:nvPr>
            <p:ph type="body" idx="1"/>
          </p:nvPr>
        </p:nvSpPr>
        <p:spPr>
          <a:xfrm>
            <a:off x="1828462" y="2791698"/>
            <a:ext cx="20727076" cy="10715335"/>
          </a:xfrm>
          <a:prstGeom prst="rect">
            <a:avLst/>
          </a:prstGeom>
        </p:spPr>
        <p:txBody>
          <a:bodyPr/>
          <a:lstStyle/>
          <a:p>
            <a:pPr marL="233003" indent="-233003" defTabSz="283972">
              <a:buSzPct val="123000"/>
              <a:buChar char="-"/>
              <a:defRPr sz="3500"/>
            </a:pPr>
            <a:r>
              <a:t>Dates de formation : </a:t>
            </a:r>
          </a:p>
          <a:p>
            <a:pPr defTabSz="283972">
              <a:defRPr sz="3500"/>
            </a:pPr>
          </a:p>
          <a:p>
            <a:pPr defTabSz="283972">
              <a:defRPr sz="3500"/>
            </a:pPr>
            <a:r>
              <a:t>Samedi 22 novembre – 8h30 à 17h</a:t>
            </a:r>
          </a:p>
          <a:p>
            <a:pPr defTabSz="283972">
              <a:defRPr sz="3500"/>
            </a:pPr>
          </a:p>
          <a:p>
            <a:pPr defTabSz="283972">
              <a:defRPr sz="3500"/>
            </a:pPr>
            <a:r>
              <a:t>Samedi 13 décembre – 8h30 à 17h</a:t>
            </a:r>
          </a:p>
          <a:p>
            <a:pPr defTabSz="283972">
              <a:defRPr sz="3500"/>
            </a:pPr>
          </a:p>
          <a:p>
            <a:pPr defTabSz="283972">
              <a:defRPr sz="3500"/>
            </a:pPr>
            <a:r>
              <a:t>Samedi 14 février – 8h30 à 17h</a:t>
            </a:r>
          </a:p>
          <a:p>
            <a:pPr defTabSz="283972">
              <a:defRPr sz="3500"/>
            </a:pPr>
          </a:p>
          <a:p>
            <a:pPr defTabSz="283972">
              <a:defRPr sz="3500"/>
            </a:pPr>
            <a:r>
              <a:t>Samedi 7 mars – Examen théorique – 8h30 à 17h</a:t>
            </a:r>
          </a:p>
          <a:p>
            <a:pPr defTabSz="283972">
              <a:defRPr sz="3500"/>
            </a:pPr>
          </a:p>
          <a:p>
            <a:pPr defTabSz="283972">
              <a:defRPr sz="3500"/>
            </a:pPr>
            <a:r>
              <a:t>Samedi 21 mars – Examen théorique </a:t>
            </a:r>
          </a:p>
          <a:p>
            <a:pPr defTabSz="283972">
              <a:defRPr sz="3500"/>
            </a:pPr>
          </a:p>
          <a:p>
            <a:pPr defTabSz="283972">
              <a:defRPr sz="3500"/>
            </a:pPr>
            <a:r>
              <a:t>Samedi 28 mars – Examen pratique</a:t>
            </a:r>
          </a:p>
          <a:p>
            <a:pPr defTabSz="283972">
              <a:defRPr sz="3500"/>
            </a:pPr>
          </a:p>
          <a:p>
            <a:pPr defTabSz="283972">
              <a:defRPr sz="3500"/>
            </a:pPr>
            <a:r>
              <a:t> Les dates peuvent être modifiées en fonction des disponibilités des formateurs.</a:t>
            </a:r>
          </a:p>
          <a:p>
            <a:pPr defTabSz="283972">
              <a:defRPr sz="3500"/>
            </a:pPr>
            <a:r>
              <a:t>Les lieux seront communiqués ultérieurement. ( Repas pris en charge )</a:t>
            </a:r>
          </a:p>
          <a:p>
            <a:pPr defTabSz="283972">
              <a:defRPr b="0" sz="3500"/>
            </a:pPr>
          </a:p>
          <a:p>
            <a:pPr defTabSz="283972">
              <a:defRPr b="0" sz="3500"/>
            </a:pPr>
          </a:p>
          <a:p>
            <a:pPr lvl="1" marL="0" indent="157275" defTabSz="283972">
              <a:buSzTx/>
              <a:buNone/>
              <a:defRPr sz="1200"/>
            </a:pPr>
          </a:p>
          <a:p>
            <a:pPr defTabSz="838788">
              <a:lnSpc>
                <a:spcPct val="80000"/>
              </a:lnSpc>
              <a:defRPr spc="-100" sz="2900"/>
            </a:pPr>
            <a:r>
              <a:t>    </a:t>
            </a:r>
          </a:p>
        </p:txBody>
      </p:sp>
      <p:sp>
        <p:nvSpPr>
          <p:cNvPr id="179" name="Présentation de la formation de l’arbitrage"/>
          <p:cNvSpPr txBox="1"/>
          <p:nvPr>
            <p:ph type="title"/>
          </p:nvPr>
        </p:nvSpPr>
        <p:spPr>
          <a:xfrm>
            <a:off x="2937719" y="-2324601"/>
            <a:ext cx="18508562" cy="4648204"/>
          </a:xfrm>
          <a:prstGeom prst="rect">
            <a:avLst/>
          </a:prstGeom>
        </p:spPr>
        <p:txBody>
          <a:bodyPr/>
          <a:lstStyle>
            <a:lvl1pPr marL="1009852" indent="-1009852">
              <a:buSzPct val="123000"/>
              <a:buChar char="-"/>
              <a:defRPr spc="-200" sz="6600"/>
            </a:lvl1pPr>
          </a:lstStyle>
          <a:p>
            <a:pPr/>
            <a:r>
              <a:t>Présentation de la formation de l’arbitrage</a:t>
            </a:r>
          </a:p>
        </p:txBody>
      </p:sp>
      <p:pic>
        <p:nvPicPr>
          <p:cNvPr id="180" name="images.png" descr="images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5593" y="20668"/>
            <a:ext cx="3059140" cy="2595254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images.png" descr="images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652339" y="-65917"/>
            <a:ext cx="3263266" cy="27684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1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1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fill="hold"/>
                                        <p:tgtEl>
                                          <p:spTgt spid="1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fill="hold"/>
                                        <p:tgtEl>
                                          <p:spTgt spid="17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0" fill="hold"/>
                                        <p:tgtEl>
                                          <p:spTgt spid="17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7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fill="hold"/>
                                        <p:tgtEl>
                                          <p:spTgt spid="17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7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7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2" fill="hold"/>
                                        <p:tgtEl>
                                          <p:spTgt spid="17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7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7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fill="hold"/>
                                        <p:tgtEl>
                                          <p:spTgt spid="17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7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7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4" fill="hold"/>
                                        <p:tgtEl>
                                          <p:spTgt spid="17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7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7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fill="hold"/>
                                        <p:tgtEl>
                                          <p:spTgt spid="17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7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7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6" fill="hold"/>
                                        <p:tgtEl>
                                          <p:spTgt spid="17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7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7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2" fill="hold"/>
                                        <p:tgtEl>
                                          <p:spTgt spid="17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7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7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7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Modalités d’examen :…"/>
          <p:cNvSpPr txBox="1"/>
          <p:nvPr>
            <p:ph type="body" idx="1"/>
          </p:nvPr>
        </p:nvSpPr>
        <p:spPr>
          <a:xfrm>
            <a:off x="1828462" y="2791698"/>
            <a:ext cx="20727076" cy="10715335"/>
          </a:xfrm>
          <a:prstGeom prst="rect">
            <a:avLst/>
          </a:prstGeom>
        </p:spPr>
        <p:txBody>
          <a:bodyPr/>
          <a:lstStyle/>
          <a:p>
            <a:pPr marL="688332" indent="-688332" defTabSz="371475">
              <a:buSzPct val="123000"/>
              <a:buChar char="-"/>
              <a:defRPr sz="4600"/>
            </a:pPr>
            <a:r>
              <a:t>Modalités d’examen : </a:t>
            </a:r>
          </a:p>
          <a:p>
            <a:pPr defTabSz="371475">
              <a:defRPr sz="4600"/>
            </a:pPr>
          </a:p>
          <a:p>
            <a:pPr defTabSz="371475">
              <a:defRPr sz="4600"/>
            </a:pPr>
            <a:r>
              <a:t>Pour valider son examen, 3 journées obligatoires doivent être effectuées :</a:t>
            </a:r>
          </a:p>
          <a:p>
            <a:pPr defTabSz="371475">
              <a:defRPr sz="4600"/>
            </a:pPr>
          </a:p>
          <a:p>
            <a:pPr defTabSz="371475">
              <a:defRPr sz="4600"/>
            </a:pPr>
            <a:r>
              <a:t>La Fête du Mini-Basket</a:t>
            </a:r>
          </a:p>
          <a:p>
            <a:pPr defTabSz="371475">
              <a:defRPr sz="4600"/>
            </a:pPr>
          </a:p>
          <a:p>
            <a:pPr defTabSz="371475">
              <a:defRPr sz="4600"/>
            </a:pPr>
            <a:r>
              <a:t>Le Tournoi Féminin</a:t>
            </a:r>
          </a:p>
          <a:p>
            <a:pPr defTabSz="371475">
              <a:defRPr sz="4600"/>
            </a:pPr>
          </a:p>
          <a:p>
            <a:pPr defTabSz="371475">
              <a:defRPr sz="4600"/>
            </a:pPr>
            <a:r>
              <a:t>Le Tournoi des Sélections</a:t>
            </a:r>
          </a:p>
          <a:p>
            <a:pPr defTabSz="371475">
              <a:defRPr sz="4600"/>
            </a:pPr>
          </a:p>
          <a:p>
            <a:pPr defTabSz="371475">
              <a:defRPr sz="4600"/>
            </a:pPr>
            <a:r>
              <a:t>-E-learning obligatoire</a:t>
            </a:r>
          </a:p>
          <a:p>
            <a:pPr defTabSz="371475">
              <a:defRPr b="0" sz="4600"/>
            </a:pPr>
          </a:p>
          <a:p>
            <a:pPr lvl="1" marL="0" indent="205737" defTabSz="371475">
              <a:buSzTx/>
              <a:buNone/>
              <a:defRPr sz="1600"/>
            </a:pPr>
          </a:p>
          <a:p>
            <a:pPr defTabSz="1097252">
              <a:lnSpc>
                <a:spcPct val="80000"/>
              </a:lnSpc>
              <a:defRPr spc="-100" sz="3800"/>
            </a:pPr>
            <a:r>
              <a:t>  </a:t>
            </a:r>
            <a:r>
              <a:rPr sz="3900"/>
              <a:t>  </a:t>
            </a:r>
          </a:p>
        </p:txBody>
      </p:sp>
      <p:sp>
        <p:nvSpPr>
          <p:cNvPr id="184" name="Présentation de la formation de l’arbitrage"/>
          <p:cNvSpPr txBox="1"/>
          <p:nvPr>
            <p:ph type="title"/>
          </p:nvPr>
        </p:nvSpPr>
        <p:spPr>
          <a:xfrm>
            <a:off x="2937719" y="-2324601"/>
            <a:ext cx="18508562" cy="4648204"/>
          </a:xfrm>
          <a:prstGeom prst="rect">
            <a:avLst/>
          </a:prstGeom>
        </p:spPr>
        <p:txBody>
          <a:bodyPr/>
          <a:lstStyle>
            <a:lvl1pPr marL="1009852" indent="-1009852">
              <a:buSzPct val="123000"/>
              <a:buChar char="-"/>
              <a:defRPr spc="-200" sz="6600"/>
            </a:lvl1pPr>
          </a:lstStyle>
          <a:p>
            <a:pPr/>
            <a:r>
              <a:t>Présentation de la formation de l’arbitrage</a:t>
            </a:r>
          </a:p>
        </p:txBody>
      </p:sp>
      <p:pic>
        <p:nvPicPr>
          <p:cNvPr id="185" name="images.png" descr="images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5593" y="20668"/>
            <a:ext cx="3059140" cy="2595254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images.png" descr="images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652339" y="-65917"/>
            <a:ext cx="3263266" cy="27684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1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1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fill="hold"/>
                                        <p:tgtEl>
                                          <p:spTgt spid="1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fill="hold"/>
                                        <p:tgtEl>
                                          <p:spTgt spid="1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0" fill="hold"/>
                                        <p:tgtEl>
                                          <p:spTgt spid="1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fill="hold"/>
                                        <p:tgtEl>
                                          <p:spTgt spid="18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8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8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8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Modalités d’examen :…"/>
          <p:cNvSpPr txBox="1"/>
          <p:nvPr>
            <p:ph type="body" idx="1"/>
          </p:nvPr>
        </p:nvSpPr>
        <p:spPr>
          <a:xfrm>
            <a:off x="1828462" y="3296694"/>
            <a:ext cx="20727076" cy="10715333"/>
          </a:xfrm>
          <a:prstGeom prst="rect">
            <a:avLst/>
          </a:prstGeom>
        </p:spPr>
        <p:txBody>
          <a:bodyPr/>
          <a:lstStyle/>
          <a:p>
            <a:pPr marL="673037" indent="-673037" defTabSz="363220">
              <a:buSzPct val="123000"/>
              <a:buChar char="-"/>
              <a:defRPr sz="4500"/>
            </a:pPr>
            <a:r>
              <a:t>Modalités d’examen : </a:t>
            </a:r>
          </a:p>
          <a:p>
            <a:pPr defTabSz="363220">
              <a:defRPr sz="4500"/>
            </a:pPr>
          </a:p>
          <a:p>
            <a:pPr defTabSz="363220">
              <a:defRPr sz="4500"/>
            </a:pPr>
            <a:r>
              <a:t>La validation du module E-learning (Teachup) est indispensable pour obtenir le diplôme d’arbitre.</a:t>
            </a:r>
          </a:p>
          <a:p>
            <a:pPr defTabSz="363220">
              <a:defRPr sz="4500"/>
            </a:pPr>
            <a:r>
              <a:t>Le lien d’accès sera transmis à la fin du premier stage, accompagné de toutes les explications nécessaires.</a:t>
            </a:r>
          </a:p>
          <a:p>
            <a:pPr defTabSz="363220">
              <a:defRPr sz="4500"/>
            </a:pPr>
          </a:p>
          <a:p>
            <a:pPr defTabSz="363220">
              <a:defRPr sz="4500"/>
            </a:pPr>
            <a:r>
              <a:t>Passage anticipé de l’examen :</a:t>
            </a:r>
          </a:p>
          <a:p>
            <a:pPr defTabSz="363220">
              <a:defRPr sz="4500"/>
            </a:pPr>
          </a:p>
          <a:p>
            <a:pPr defTabSz="363220">
              <a:defRPr sz="4500"/>
            </a:pPr>
            <a:r>
              <a:t>Il est possible de passer l’examen avant la fin de la formation, si toutes les conditions sont réunies.</a:t>
            </a:r>
          </a:p>
          <a:p>
            <a:pPr defTabSz="363220">
              <a:defRPr sz="4500"/>
            </a:pPr>
            <a:r>
              <a:t>Ces conditions seront précisées lors du premier stage.</a:t>
            </a:r>
          </a:p>
          <a:p>
            <a:pPr defTabSz="363220">
              <a:defRPr b="0" sz="4500"/>
            </a:pPr>
          </a:p>
          <a:p>
            <a:pPr lvl="1" marL="0" indent="201168" defTabSz="363220">
              <a:buSzTx/>
              <a:buNone/>
              <a:defRPr sz="1500"/>
            </a:pPr>
          </a:p>
          <a:p>
            <a:pPr defTabSz="1072869">
              <a:lnSpc>
                <a:spcPct val="80000"/>
              </a:lnSpc>
              <a:defRPr spc="-100" sz="3700"/>
            </a:pPr>
            <a:r>
              <a:t>  </a:t>
            </a:r>
            <a:r>
              <a:rPr sz="3800"/>
              <a:t>  </a:t>
            </a:r>
          </a:p>
        </p:txBody>
      </p:sp>
      <p:sp>
        <p:nvSpPr>
          <p:cNvPr id="189" name="Présentation de la formation de l’arbitrage"/>
          <p:cNvSpPr txBox="1"/>
          <p:nvPr>
            <p:ph type="title"/>
          </p:nvPr>
        </p:nvSpPr>
        <p:spPr>
          <a:xfrm>
            <a:off x="2937719" y="-2324601"/>
            <a:ext cx="18508562" cy="4648204"/>
          </a:xfrm>
          <a:prstGeom prst="rect">
            <a:avLst/>
          </a:prstGeom>
        </p:spPr>
        <p:txBody>
          <a:bodyPr/>
          <a:lstStyle>
            <a:lvl1pPr marL="1009852" indent="-1009852">
              <a:buSzPct val="123000"/>
              <a:buChar char="-"/>
              <a:defRPr spc="-200" sz="6600"/>
            </a:lvl1pPr>
          </a:lstStyle>
          <a:p>
            <a:pPr/>
            <a:r>
              <a:t>Présentation de la formation de l’arbitrage</a:t>
            </a:r>
          </a:p>
        </p:txBody>
      </p:sp>
      <p:pic>
        <p:nvPicPr>
          <p:cNvPr id="190" name="images.png" descr="images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5593" y="20668"/>
            <a:ext cx="3059140" cy="2595254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images.png" descr="images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652339" y="-65917"/>
            <a:ext cx="3263266" cy="27684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1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1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fill="hold"/>
                                        <p:tgtEl>
                                          <p:spTgt spid="18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fill="hold"/>
                                        <p:tgtEl>
                                          <p:spTgt spid="18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8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88" grpId="1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33_DynamicLight">
  <a:themeElements>
    <a:clrScheme name="33_DynamicLight">
      <a:dk1>
        <a:srgbClr val="5E5E5E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3_DynamicLigh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33_Dynamic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3_DynamicLight">
  <a:themeElements>
    <a:clrScheme name="33_Dynamic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3_DynamicLigh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33_Dynamic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