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Auteur et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la présentation</a:t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/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Texte niveau 1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« Citation notable »</a:t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Vue extérieure en contre-plongée de la façade d’un bâtiment moderne couverte de disques d’aluminium sous un ciel bleu et clair"/>
          <p:cNvSpPr/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Vue en contre-plongée d’un bâtiment moderne en courbes sous un ciel nuageux"/>
          <p:cNvSpPr/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Vue depuis l’intérieur d’un bâtiment moderne blanc doté de panneaux en verre, regardant vers le ciel, clair et partiellement nuageux"/>
          <p:cNvSpPr/>
          <p:nvPr>
            <p:ph type="pic" idx="23"/>
          </p:nvPr>
        </p:nvSpPr>
        <p:spPr>
          <a:xfrm>
            <a:off x="-124636" y="1270000"/>
            <a:ext cx="16840171" cy="1124371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Vue en contre-plongée de la Azadi Tower à Téhéran, en Iran, avec un ciel bleu et clair en arrière-plan"/>
          <p:cNvSpPr/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ue depuis l’intérieur d’une structure en pierre, regardant vers l’extérieur, vers des escaliers et un ciel clair et bleu"/>
          <p:cNvSpPr/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Texte niveau 1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Auteur et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Texte niveau 1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la présentation</a:t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Un bâtiment blanc moderne doté de panneaux de verre avec un ciel bleu et clair en arrière-plan"/>
          <p:cNvSpPr/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Texte niveau 1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Texte niveau 1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e niveau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62" name="Petite section d’un pont moderne à Qingdao, Shandong, en Chine, en dessous d’un ciel partiellement nuageux"/>
          <p:cNvSpPr/>
          <p:nvPr>
            <p:ph type="pic" idx="22"/>
          </p:nvPr>
        </p:nvSpPr>
        <p:spPr>
          <a:xfrm>
            <a:off x="9271000" y="1263846"/>
            <a:ext cx="16773843" cy="1118820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72" name="Numéro de diapositive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0" name="Texte niveau 1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89" name="Texte niveau 1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Texte niveau 1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Rubriques de l’ordre du jour</a:t>
            </a:r>
          </a:p>
        </p:txBody>
      </p:sp>
      <p:sp>
        <p:nvSpPr>
          <p:cNvPr id="9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.jpe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ienvenue à la journée d’école d’arbitrage 2025."/>
          <p:cNvSpPr txBox="1"/>
          <p:nvPr>
            <p:ph type="body" sz="quarter" idx="1"/>
          </p:nvPr>
        </p:nvSpPr>
        <p:spPr>
          <a:xfrm>
            <a:off x="1201341" y="11859862"/>
            <a:ext cx="21971002" cy="6369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Bienvenue à la journée de l’arbitrage 2025.</a:t>
            </a:r>
          </a:p>
        </p:txBody>
      </p:sp>
      <p:sp>
        <p:nvSpPr>
          <p:cNvPr id="152" name="Journée école d’arbitrage 2025"/>
          <p:cNvSpPr txBox="1"/>
          <p:nvPr>
            <p:ph type="title"/>
          </p:nvPr>
        </p:nvSpPr>
        <p:spPr>
          <a:xfrm>
            <a:off x="1206496" y="-1714131"/>
            <a:ext cx="21971008" cy="4648203"/>
          </a:xfrm>
          <a:prstGeom prst="rect">
            <a:avLst/>
          </a:prstGeom>
        </p:spPr>
        <p:txBody>
          <a:bodyPr/>
          <a:lstStyle>
            <a:lvl1pPr algn="ctr">
              <a:defRPr spc="-300"/>
            </a:lvl1pPr>
          </a:lstStyle>
          <a:p>
            <a:pPr/>
            <a:r>
              <a:t>Journée de l’arbitrage 2025</a:t>
            </a:r>
          </a:p>
        </p:txBody>
      </p:sp>
      <p:pic>
        <p:nvPicPr>
          <p:cNvPr id="153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6314" y="4219409"/>
            <a:ext cx="5651375" cy="5651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57137" y="4349176"/>
            <a:ext cx="5651375" cy="5651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22197" y="4929723"/>
            <a:ext cx="5812294" cy="4490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Introduction à l’arbitrage…"/>
          <p:cNvSpPr txBox="1"/>
          <p:nvPr>
            <p:ph type="body" idx="1"/>
          </p:nvPr>
        </p:nvSpPr>
        <p:spPr>
          <a:xfrm>
            <a:off x="961173" y="3921200"/>
            <a:ext cx="21971002" cy="7347624"/>
          </a:xfrm>
          <a:prstGeom prst="rect">
            <a:avLst/>
          </a:prstGeom>
        </p:spPr>
        <p:txBody>
          <a:bodyPr/>
          <a:lstStyle/>
          <a:p>
            <a:pPr defTabSz="784225">
              <a:defRPr sz="3400"/>
            </a:pPr>
          </a:p>
          <a:p>
            <a:pPr marL="959361" indent="-959361" defTabSz="2316421">
              <a:lnSpc>
                <a:spcPct val="80000"/>
              </a:lnSpc>
              <a:buSzPct val="123000"/>
              <a:buChar char="-"/>
              <a:defRPr spc="-199" sz="8200"/>
            </a:pPr>
            <a:r>
              <a:t>Introduction à l’arbitrage </a:t>
            </a:r>
            <a:endParaRPr spc="-165"/>
          </a:p>
          <a:p>
            <a:pPr defTabSz="2316421">
              <a:lnSpc>
                <a:spcPct val="80000"/>
              </a:lnSpc>
              <a:defRPr spc="-165" sz="8200"/>
            </a:pPr>
          </a:p>
          <a:p>
            <a:pPr marL="959361" indent="-959361" defTabSz="2316421">
              <a:lnSpc>
                <a:spcPct val="80000"/>
              </a:lnSpc>
              <a:buSzPct val="123000"/>
              <a:buChar char="-"/>
              <a:defRPr spc="-199" sz="8200"/>
            </a:pPr>
            <a:r>
              <a:t>Présentation de la formation de l’arbitrage</a:t>
            </a:r>
            <a:endParaRPr spc="-165"/>
          </a:p>
          <a:p>
            <a:pPr defTabSz="2316421">
              <a:lnSpc>
                <a:spcPct val="80000"/>
              </a:lnSpc>
              <a:defRPr spc="-165" sz="8200"/>
            </a:pPr>
          </a:p>
          <a:p>
            <a:pPr defTabSz="2316421">
              <a:lnSpc>
                <a:spcPct val="80000"/>
              </a:lnSpc>
              <a:defRPr spc="-199" sz="8200"/>
            </a:pPr>
            <a:r>
              <a:t>- Quiz et jeu.</a:t>
            </a:r>
          </a:p>
        </p:txBody>
      </p:sp>
      <p:sp>
        <p:nvSpPr>
          <p:cNvPr id="158" name="Sommaire"/>
          <p:cNvSpPr txBox="1"/>
          <p:nvPr>
            <p:ph type="title"/>
          </p:nvPr>
        </p:nvSpPr>
        <p:spPr>
          <a:xfrm>
            <a:off x="1206496" y="-2660764"/>
            <a:ext cx="21971008" cy="4648204"/>
          </a:xfrm>
          <a:prstGeom prst="rect">
            <a:avLst/>
          </a:prstGeom>
        </p:spPr>
        <p:txBody>
          <a:bodyPr/>
          <a:lstStyle>
            <a:lvl1pPr algn="ctr">
              <a:defRPr spc="-300"/>
            </a:lvl1pPr>
          </a:lstStyle>
          <a:p>
            <a:pPr/>
            <a:r>
              <a:t>Sommaire </a:t>
            </a:r>
          </a:p>
        </p:txBody>
      </p:sp>
      <p:pic>
        <p:nvPicPr>
          <p:cNvPr id="159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343" y="151237"/>
            <a:ext cx="3622924" cy="3073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61132" y="240266"/>
            <a:ext cx="3413041" cy="2895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’est quoi un arbitre de basket ?…"/>
          <p:cNvSpPr txBox="1"/>
          <p:nvPr>
            <p:ph type="body" idx="1"/>
          </p:nvPr>
        </p:nvSpPr>
        <p:spPr>
          <a:xfrm>
            <a:off x="1828462" y="2309325"/>
            <a:ext cx="20727076" cy="11197708"/>
          </a:xfrm>
          <a:prstGeom prst="rect">
            <a:avLst/>
          </a:prstGeom>
        </p:spPr>
        <p:txBody>
          <a:bodyPr/>
          <a:lstStyle/>
          <a:p>
            <a:pPr lvl="1" marL="0" indent="224026" defTabSz="1194785">
              <a:lnSpc>
                <a:spcPct val="90000"/>
              </a:lnSpc>
              <a:spcBef>
                <a:spcPts val="2200"/>
              </a:spcBef>
              <a:buSzTx/>
              <a:buNone/>
              <a:defRPr b="0" sz="4600"/>
            </a:pPr>
            <a:r>
              <a:t> </a:t>
            </a:r>
          </a:p>
          <a:p>
            <a:pPr lvl="1" marL="0" indent="224026" algn="ctr" defTabSz="1194785">
              <a:lnSpc>
                <a:spcPct val="90000"/>
              </a:lnSpc>
              <a:spcBef>
                <a:spcPts val="2200"/>
              </a:spcBef>
              <a:buSzTx/>
              <a:buNone/>
              <a:defRPr i="1" sz="5700"/>
            </a:pPr>
            <a:r>
              <a:t>C’est quoi un arbitre de basket ? </a:t>
            </a:r>
          </a:p>
          <a:p>
            <a:pPr lvl="1" marL="0" indent="224026" algn="ctr" defTabSz="1194785">
              <a:buSzTx/>
              <a:buNone/>
              <a:defRPr b="0" sz="1100">
                <a:solidFill>
                  <a:srgbClr val="5E5E5E"/>
                </a:solidFill>
              </a:defRPr>
            </a:pPr>
            <a:r>
              <a:t>-</a:t>
            </a:r>
          </a:p>
          <a:p>
            <a:pPr lvl="1" marL="0" indent="224026" algn="ctr" defTabSz="1194785">
              <a:buSzTx/>
              <a:buNone/>
              <a:defRPr b="0" sz="1100">
                <a:solidFill>
                  <a:srgbClr val="5E5E5E"/>
                </a:solidFill>
              </a:defRPr>
            </a:pPr>
            <a:r>
              <a:t>- -</a:t>
            </a:r>
          </a:p>
          <a:p>
            <a:pPr lvl="1" marL="0" indent="224026" algn="ctr" defTabSz="1194785">
              <a:buSzTx/>
              <a:buNone/>
              <a:defRPr b="0" sz="1100">
                <a:solidFill>
                  <a:srgbClr val="5E5E5E"/>
                </a:solidFill>
              </a:defRPr>
            </a:pPr>
            <a: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defTabSz="220292">
              <a:lnSpc>
                <a:spcPct val="115000"/>
              </a:lnSpc>
              <a:spcBef>
                <a:spcPts val="400"/>
              </a:spcBef>
              <a:defRPr sz="5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</a:t>
            </a:r>
            <a:endParaRPr b="0"/>
          </a:p>
          <a:p>
            <a:pPr defTabSz="404495">
              <a:defRPr sz="1700"/>
            </a:pPr>
            <a:r>
              <a:t>   </a:t>
            </a:r>
            <a:endParaRPr sz="2000"/>
          </a:p>
          <a:p>
            <a:pPr defTabSz="1194785">
              <a:lnSpc>
                <a:spcPct val="80000"/>
              </a:lnSpc>
              <a:defRPr spc="-39" sz="2000"/>
            </a:pPr>
          </a:p>
          <a:p>
            <a:pPr defTabSz="1194785">
              <a:lnSpc>
                <a:spcPct val="80000"/>
              </a:lnSpc>
              <a:defRPr spc="-100" sz="2000"/>
            </a:pPr>
            <a:r>
              <a:t>                       </a:t>
            </a:r>
          </a:p>
        </p:txBody>
      </p:sp>
      <p:pic>
        <p:nvPicPr>
          <p:cNvPr id="163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462" y="2309326"/>
            <a:ext cx="17438874" cy="810987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Introduction à l’arbitrage"/>
          <p:cNvSpPr txBox="1"/>
          <p:nvPr>
            <p:ph type="title"/>
          </p:nvPr>
        </p:nvSpPr>
        <p:spPr>
          <a:xfrm>
            <a:off x="2937719" y="-2324601"/>
            <a:ext cx="18508562" cy="4648204"/>
          </a:xfrm>
          <a:prstGeom prst="rect">
            <a:avLst/>
          </a:prstGeom>
        </p:spPr>
        <p:txBody>
          <a:bodyPr/>
          <a:lstStyle>
            <a:lvl1pPr algn="ctr">
              <a:defRPr spc="-200" sz="8700"/>
            </a:lvl1pPr>
          </a:lstStyle>
          <a:p>
            <a:pPr/>
            <a:r>
              <a:t>Introduction à l’arbitrage </a:t>
            </a:r>
          </a:p>
        </p:txBody>
      </p:sp>
      <p:pic>
        <p:nvPicPr>
          <p:cNvPr id="165" name="images.png" descr="image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593" y="20668"/>
            <a:ext cx="3059140" cy="2595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s.png" descr="image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52339" y="-65917"/>
            <a:ext cx="3263266" cy="2768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p" bldLvl="5" animBg="1" rev="0" advAuto="0" spid="1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🏀 C’est quoi un arbitre de basket ?…"/>
          <p:cNvSpPr txBox="1"/>
          <p:nvPr>
            <p:ph type="body" idx="1"/>
          </p:nvPr>
        </p:nvSpPr>
        <p:spPr>
          <a:xfrm>
            <a:off x="1828462" y="2890970"/>
            <a:ext cx="20727076" cy="10616063"/>
          </a:xfrm>
          <a:prstGeom prst="rect">
            <a:avLst/>
          </a:prstGeom>
        </p:spPr>
        <p:txBody>
          <a:bodyPr/>
          <a:lstStyle/>
          <a:p>
            <a:pPr defTabSz="219453">
              <a:spcBef>
                <a:spcPts val="600"/>
              </a:spcBef>
              <a:defRPr sz="4500">
                <a:latin typeface="Arial"/>
                <a:ea typeface="Arial"/>
                <a:cs typeface="Arial"/>
                <a:sym typeface="Arial"/>
              </a:defRPr>
            </a:pPr>
            <a:r>
              <a:t>🏀 C’est quoi un arbitre de basket ?</a:t>
            </a:r>
          </a:p>
          <a:p>
            <a:pPr defTabSz="219453">
              <a:spcBef>
                <a:spcPts val="600"/>
              </a:spcBef>
              <a:defRPr sz="4500">
                <a:latin typeface="Arial"/>
                <a:ea typeface="Arial"/>
                <a:cs typeface="Arial"/>
                <a:sym typeface="Arial"/>
              </a:defRPr>
            </a:pPr>
          </a:p>
          <a:p>
            <a:pPr marL="219455" indent="-152399" defTabSz="219453">
              <a:spcBef>
                <a:spcPts val="500"/>
              </a:spcBef>
              <a:buSzPct val="123000"/>
              <a:buFont typeface="Times Roman"/>
              <a:buChar char="•"/>
              <a:defRPr b="0" sz="4500">
                <a:latin typeface="Arial"/>
                <a:ea typeface="Arial"/>
                <a:cs typeface="Arial"/>
                <a:sym typeface="Arial"/>
              </a:defRPr>
            </a:pPr>
            <a:r>
              <a:t>Une personne qui </a:t>
            </a:r>
            <a:r>
              <a:rPr b="1"/>
              <a:t>a pour but de protéger</a:t>
            </a:r>
            <a:r>
              <a:t> l’intégrité </a:t>
            </a:r>
            <a:r>
              <a:rPr b="1"/>
              <a:t>physique et morale</a:t>
            </a:r>
            <a:r>
              <a:t> des acteurs de la rencontre.</a:t>
            </a:r>
          </a:p>
          <a:p>
            <a:pPr defTabSz="219453">
              <a:spcBef>
                <a:spcPts val="500"/>
              </a:spcBef>
              <a:defRPr b="0" sz="4500">
                <a:latin typeface="Arial"/>
                <a:ea typeface="Arial"/>
                <a:cs typeface="Arial"/>
                <a:sym typeface="Arial"/>
              </a:defRPr>
            </a:pPr>
          </a:p>
          <a:p>
            <a:pPr marL="219455" indent="-152399" defTabSz="219453">
              <a:spcBef>
                <a:spcPts val="500"/>
              </a:spcBef>
              <a:buSzPct val="123000"/>
              <a:buFont typeface="Times Roman"/>
              <a:buChar char="•"/>
              <a:defRPr b="0" sz="4500">
                <a:latin typeface="Arial"/>
                <a:ea typeface="Arial"/>
                <a:cs typeface="Arial"/>
                <a:sym typeface="Arial"/>
              </a:defRPr>
            </a:pPr>
            <a:r>
              <a:t>Une personne qui </a:t>
            </a:r>
            <a:r>
              <a:rPr b="1"/>
              <a:t>s’assure du bon déroulement</a:t>
            </a:r>
            <a:r>
              <a:t> du match, du début jusqu’à la fin.</a:t>
            </a:r>
          </a:p>
          <a:p>
            <a:pPr defTabSz="219453">
              <a:spcBef>
                <a:spcPts val="500"/>
              </a:spcBef>
              <a:defRPr b="0" sz="4500">
                <a:latin typeface="Arial"/>
                <a:ea typeface="Arial"/>
                <a:cs typeface="Arial"/>
                <a:sym typeface="Arial"/>
              </a:defRPr>
            </a:pPr>
          </a:p>
          <a:p>
            <a:pPr marL="219455" indent="-152399" defTabSz="219453">
              <a:spcBef>
                <a:spcPts val="500"/>
              </a:spcBef>
              <a:buSzPct val="123000"/>
              <a:buFont typeface="Times Roman"/>
              <a:buChar char="•"/>
              <a:defRPr b="0" sz="4500">
                <a:latin typeface="Arial"/>
                <a:ea typeface="Arial"/>
                <a:cs typeface="Arial"/>
                <a:sym typeface="Arial"/>
              </a:defRPr>
            </a:pPr>
            <a:r>
              <a:t>Une personne qui </a:t>
            </a:r>
            <a:r>
              <a:rPr b="1"/>
              <a:t>prend des décisions</a:t>
            </a:r>
            <a:r>
              <a:t>, </a:t>
            </a:r>
            <a:r>
              <a:rPr b="1"/>
              <a:t>communique</a:t>
            </a:r>
            <a:r>
              <a:t> avec les acteurs du jeu.</a:t>
            </a:r>
          </a:p>
          <a:p>
            <a:pPr defTabSz="219453">
              <a:spcBef>
                <a:spcPts val="500"/>
              </a:spcBef>
              <a:defRPr b="0" sz="4500">
                <a:latin typeface="Arial"/>
                <a:ea typeface="Arial"/>
                <a:cs typeface="Arial"/>
                <a:sym typeface="Arial"/>
              </a:defRPr>
            </a:pPr>
          </a:p>
          <a:p>
            <a:pPr marL="219455" indent="-152399" defTabSz="219453">
              <a:spcBef>
                <a:spcPts val="500"/>
              </a:spcBef>
              <a:buSzPct val="123000"/>
              <a:buFont typeface="Times Roman"/>
              <a:buChar char="•"/>
              <a:defRPr b="0" sz="4500">
                <a:latin typeface="Arial"/>
                <a:ea typeface="Arial"/>
                <a:cs typeface="Arial"/>
                <a:sym typeface="Arial"/>
              </a:defRPr>
            </a:pPr>
            <a:r>
              <a:t>Mais surtout, </a:t>
            </a:r>
            <a:r>
              <a:rPr b="1"/>
              <a:t>un être humain qui vient par plaisir du basket !</a:t>
            </a:r>
          </a:p>
          <a:p>
            <a:pPr defTabSz="396237">
              <a:defRPr sz="1700"/>
            </a:pPr>
          </a:p>
          <a:p>
            <a:pPr defTabSz="1170402">
              <a:lnSpc>
                <a:spcPct val="80000"/>
              </a:lnSpc>
              <a:defRPr spc="-100" sz="4000"/>
            </a:pPr>
            <a:r>
              <a:t>  </a:t>
            </a:r>
            <a:r>
              <a:rPr spc="-99" sz="4100"/>
              <a:t>  </a:t>
            </a:r>
          </a:p>
        </p:txBody>
      </p:sp>
      <p:sp>
        <p:nvSpPr>
          <p:cNvPr id="169" name="Introduction à l’arbitrage"/>
          <p:cNvSpPr txBox="1"/>
          <p:nvPr>
            <p:ph type="title"/>
          </p:nvPr>
        </p:nvSpPr>
        <p:spPr>
          <a:xfrm>
            <a:off x="2937719" y="-2300554"/>
            <a:ext cx="18508562" cy="4648204"/>
          </a:xfrm>
          <a:prstGeom prst="rect">
            <a:avLst/>
          </a:prstGeom>
        </p:spPr>
        <p:txBody>
          <a:bodyPr/>
          <a:lstStyle>
            <a:lvl1pPr algn="ctr">
              <a:defRPr spc="-200" sz="8700"/>
            </a:lvl1pPr>
          </a:lstStyle>
          <a:p>
            <a:pPr/>
            <a:r>
              <a:t>Introduction à l’arbitrage </a:t>
            </a:r>
          </a:p>
        </p:txBody>
      </p:sp>
      <p:pic>
        <p:nvPicPr>
          <p:cNvPr id="170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593" y="20668"/>
            <a:ext cx="3059140" cy="2595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52339" y="-65917"/>
            <a:ext cx="3263266" cy="2768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ourquoi devenir arbitre ?…"/>
          <p:cNvSpPr txBox="1"/>
          <p:nvPr>
            <p:ph type="body" idx="1"/>
          </p:nvPr>
        </p:nvSpPr>
        <p:spPr>
          <a:xfrm>
            <a:off x="1828462" y="2791698"/>
            <a:ext cx="20727076" cy="10715335"/>
          </a:xfrm>
          <a:prstGeom prst="rect">
            <a:avLst/>
          </a:prstGeom>
        </p:spPr>
        <p:txBody>
          <a:bodyPr/>
          <a:lstStyle/>
          <a:p>
            <a:pPr lvl="1" marL="0" indent="192023" defTabSz="1024102">
              <a:lnSpc>
                <a:spcPct val="90000"/>
              </a:lnSpc>
              <a:spcBef>
                <a:spcPts val="1800"/>
              </a:spcBef>
              <a:buSzTx/>
              <a:buNone/>
              <a:defRPr b="0" sz="3900"/>
            </a:pPr>
            <a:r>
              <a:t>  Pourquoi devenir arbitre ? </a:t>
            </a:r>
          </a:p>
          <a:p>
            <a:pPr lvl="1" marL="0" indent="192023" defTabSz="1024102">
              <a:lnSpc>
                <a:spcPct val="90000"/>
              </a:lnSpc>
              <a:spcBef>
                <a:spcPts val="1800"/>
              </a:spcBef>
              <a:buSzTx/>
              <a:buNone/>
              <a:defRPr b="0" sz="3900"/>
            </a:pPr>
          </a:p>
          <a:p>
            <a:pPr marL="192023" indent="-133350" defTabSz="192023">
              <a:spcBef>
                <a:spcPts val="500"/>
              </a:spcBef>
              <a:buSzPct val="123000"/>
              <a:buFont typeface="Times Roman"/>
              <a:buChar char="•"/>
              <a:defRPr sz="3900"/>
            </a:pPr>
            <a:r>
              <a:t>Améliorer ses compétences et ses connaissances</a:t>
            </a:r>
            <a:r>
              <a:rPr b="0"/>
              <a:t> dans le basket.</a:t>
            </a:r>
            <a:endParaRPr b="0"/>
          </a:p>
          <a:p>
            <a:pPr marL="192023" indent="-133350" defTabSz="192023">
              <a:spcBef>
                <a:spcPts val="500"/>
              </a:spcBef>
              <a:buSzPct val="123000"/>
              <a:buFont typeface="Times Roman"/>
              <a:buChar char="•"/>
              <a:defRPr b="0" sz="3900"/>
            </a:pPr>
          </a:p>
          <a:p>
            <a:pPr marL="192023" indent="-133350" defTabSz="192023">
              <a:spcBef>
                <a:spcPts val="500"/>
              </a:spcBef>
              <a:buSzPct val="123000"/>
              <a:buFont typeface="Times Roman"/>
              <a:buChar char="•"/>
              <a:defRPr sz="3900"/>
            </a:pPr>
            <a:r>
              <a:t>Prendre des décisions</a:t>
            </a:r>
            <a:r>
              <a:rPr b="0"/>
              <a:t>, </a:t>
            </a:r>
            <a:r>
              <a:t>se surpasser</a:t>
            </a:r>
            <a:r>
              <a:rPr b="0"/>
              <a:t>, </a:t>
            </a:r>
            <a:r>
              <a:t>gagner en confiance en soi</a:t>
            </a:r>
            <a:r>
              <a:rPr b="0"/>
              <a:t> et </a:t>
            </a:r>
            <a:r>
              <a:t>faire de super rencontres</a:t>
            </a:r>
            <a:r>
              <a:rPr b="0"/>
              <a:t>.</a:t>
            </a:r>
            <a:endParaRPr b="0"/>
          </a:p>
          <a:p>
            <a:pPr marL="192023" indent="-133350" defTabSz="192023">
              <a:spcBef>
                <a:spcPts val="500"/>
              </a:spcBef>
              <a:buSzPct val="123000"/>
              <a:buFont typeface="Times Roman"/>
              <a:buChar char="•"/>
              <a:defRPr b="0" sz="3900"/>
            </a:pPr>
          </a:p>
          <a:p>
            <a:pPr marL="192023" indent="-133350" defTabSz="192023">
              <a:spcBef>
                <a:spcPts val="500"/>
              </a:spcBef>
              <a:buSzPct val="123000"/>
              <a:buFont typeface="Times Roman"/>
              <a:buChar char="•"/>
              <a:defRPr sz="3900"/>
            </a:pPr>
            <a:r>
              <a:t>Gagner un peu d’argent de poche</a:t>
            </a:r>
            <a:r>
              <a:rPr b="0"/>
              <a:t> tout en vivant sa passion.</a:t>
            </a:r>
            <a:endParaRPr b="0"/>
          </a:p>
          <a:p>
            <a:pPr marL="192023" indent="-133350" defTabSz="192023">
              <a:spcBef>
                <a:spcPts val="500"/>
              </a:spcBef>
              <a:buSzPct val="123000"/>
              <a:buFont typeface="Times Roman"/>
              <a:buChar char="•"/>
              <a:defRPr b="0" sz="3900"/>
            </a:pPr>
          </a:p>
          <a:p>
            <a:pPr marL="192023" indent="-133350" defTabSz="192023">
              <a:spcBef>
                <a:spcPts val="500"/>
              </a:spcBef>
              <a:buSzPct val="123000"/>
              <a:buFont typeface="Times Roman"/>
              <a:buChar char="•"/>
              <a:defRPr sz="3900"/>
            </a:pPr>
            <a:r>
              <a:t>Contribuer au développement du basket</a:t>
            </a:r>
            <a:r>
              <a:rPr b="0"/>
              <a:t>, aussi bien </a:t>
            </a:r>
            <a:r>
              <a:t>dans son club que dans le comité</a:t>
            </a:r>
            <a:r>
              <a:rPr b="0"/>
              <a:t>.</a:t>
            </a:r>
            <a:endParaRPr b="0"/>
          </a:p>
          <a:p>
            <a:pPr marL="192023" indent="-133350" defTabSz="192023">
              <a:spcBef>
                <a:spcPts val="500"/>
              </a:spcBef>
              <a:buSzPct val="123000"/>
              <a:buFont typeface="Times Roman"/>
              <a:buChar char="•"/>
              <a:defRPr b="0" sz="3900"/>
            </a:pPr>
          </a:p>
          <a:p>
            <a:pPr defTabSz="192023">
              <a:spcBef>
                <a:spcPts val="500"/>
              </a:spcBef>
              <a:defRPr b="0" sz="3900"/>
            </a:pPr>
            <a:r>
              <a:t>🔹 </a:t>
            </a:r>
            <a:r>
              <a:rPr b="1"/>
              <a:t>En résumé</a:t>
            </a:r>
            <a:r>
              <a:t>, l’arbitrage, c’est </a:t>
            </a:r>
            <a:r>
              <a:rPr b="1"/>
              <a:t>une véritable école de la vie</a:t>
            </a:r>
            <a:r>
              <a:t>, qui permet </a:t>
            </a:r>
            <a:r>
              <a:rPr b="1"/>
              <a:t>d’apprendre beaucoup sur soi-même</a:t>
            </a:r>
            <a:r>
              <a:t>.</a:t>
            </a:r>
          </a:p>
          <a:p>
            <a:pPr lvl="1" marL="0" indent="192023" defTabSz="346708">
              <a:buSzTx/>
              <a:buNone/>
              <a:defRPr sz="1500"/>
            </a:pPr>
          </a:p>
          <a:p>
            <a:pPr defTabSz="1024102">
              <a:lnSpc>
                <a:spcPct val="80000"/>
              </a:lnSpc>
              <a:defRPr spc="-100" sz="3500"/>
            </a:pPr>
            <a:r>
              <a:t>  </a:t>
            </a:r>
            <a:r>
              <a:rPr sz="3600"/>
              <a:t>  </a:t>
            </a:r>
          </a:p>
        </p:txBody>
      </p:sp>
      <p:sp>
        <p:nvSpPr>
          <p:cNvPr id="174" name="Introduction à l’arbitrage"/>
          <p:cNvSpPr txBox="1"/>
          <p:nvPr>
            <p:ph type="title"/>
          </p:nvPr>
        </p:nvSpPr>
        <p:spPr>
          <a:xfrm>
            <a:off x="2937719" y="-2565788"/>
            <a:ext cx="18508562" cy="4648204"/>
          </a:xfrm>
          <a:prstGeom prst="rect">
            <a:avLst/>
          </a:prstGeom>
        </p:spPr>
        <p:txBody>
          <a:bodyPr/>
          <a:lstStyle>
            <a:lvl1pPr algn="ctr">
              <a:defRPr spc="-200" sz="8700"/>
            </a:lvl1pPr>
          </a:lstStyle>
          <a:p>
            <a:pPr/>
            <a:r>
              <a:t>Introduction à l’arbitrage </a:t>
            </a:r>
          </a:p>
        </p:txBody>
      </p:sp>
      <p:pic>
        <p:nvPicPr>
          <p:cNvPr id="175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593" y="20668"/>
            <a:ext cx="3059140" cy="2595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52339" y="-65917"/>
            <a:ext cx="3263266" cy="2768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ates de formation :…"/>
          <p:cNvSpPr txBox="1"/>
          <p:nvPr>
            <p:ph type="body" idx="1"/>
          </p:nvPr>
        </p:nvSpPr>
        <p:spPr>
          <a:xfrm>
            <a:off x="1828462" y="2791698"/>
            <a:ext cx="20727076" cy="10715335"/>
          </a:xfrm>
          <a:prstGeom prst="rect">
            <a:avLst/>
          </a:prstGeom>
        </p:spPr>
        <p:txBody>
          <a:bodyPr/>
          <a:lstStyle/>
          <a:p>
            <a:pPr marL="233003" indent="-233003" defTabSz="283972">
              <a:buSzPct val="123000"/>
              <a:buChar char="-"/>
              <a:defRPr sz="3500"/>
            </a:pPr>
            <a:r>
              <a:t>Dates de formation : </a:t>
            </a:r>
          </a:p>
          <a:p>
            <a:pPr defTabSz="283972">
              <a:defRPr sz="3500"/>
            </a:pPr>
          </a:p>
          <a:p>
            <a:pPr defTabSz="283972">
              <a:defRPr sz="3500"/>
            </a:pPr>
            <a:r>
              <a:t>Samedi 22 novembre – 8h30 à 17h</a:t>
            </a:r>
          </a:p>
          <a:p>
            <a:pPr defTabSz="283972">
              <a:defRPr sz="3500"/>
            </a:pPr>
          </a:p>
          <a:p>
            <a:pPr defTabSz="283972">
              <a:defRPr sz="3500"/>
            </a:pPr>
            <a:r>
              <a:t>Samedi 13 décembre – 8h30 à 17h</a:t>
            </a:r>
          </a:p>
          <a:p>
            <a:pPr defTabSz="283972">
              <a:defRPr sz="3500"/>
            </a:pPr>
          </a:p>
          <a:p>
            <a:pPr defTabSz="283972">
              <a:defRPr sz="3500"/>
            </a:pPr>
            <a:r>
              <a:t>Samedi 14 février – 8h30 à 17h</a:t>
            </a:r>
          </a:p>
          <a:p>
            <a:pPr defTabSz="283972">
              <a:defRPr sz="3500"/>
            </a:pPr>
          </a:p>
          <a:p>
            <a:pPr defTabSz="283972">
              <a:defRPr sz="3500"/>
            </a:pPr>
            <a:r>
              <a:t>Samedi 7 mars – Examen théorique – 8h30 à 17h</a:t>
            </a:r>
          </a:p>
          <a:p>
            <a:pPr defTabSz="283972">
              <a:defRPr sz="3500"/>
            </a:pPr>
          </a:p>
          <a:p>
            <a:pPr defTabSz="283972">
              <a:defRPr sz="3500"/>
            </a:pPr>
            <a:r>
              <a:t>Samedi 21 mars – Examen théorique </a:t>
            </a:r>
          </a:p>
          <a:p>
            <a:pPr defTabSz="283972">
              <a:defRPr sz="3500"/>
            </a:pPr>
          </a:p>
          <a:p>
            <a:pPr defTabSz="283972">
              <a:defRPr sz="3500"/>
            </a:pPr>
            <a:r>
              <a:t>Samedi 28 mars – Examen pratique</a:t>
            </a:r>
          </a:p>
          <a:p>
            <a:pPr defTabSz="283972">
              <a:defRPr sz="3500"/>
            </a:pPr>
          </a:p>
          <a:p>
            <a:pPr defTabSz="283972">
              <a:defRPr sz="3500"/>
            </a:pPr>
            <a:r>
              <a:t> Les dates peuvent être modifiées en fonction des disponibilités des formateurs.</a:t>
            </a:r>
          </a:p>
          <a:p>
            <a:pPr defTabSz="283972">
              <a:defRPr sz="3500"/>
            </a:pPr>
            <a:r>
              <a:t>Les lieux seront communiqués ultérieurement. ( Repas pris en charge )</a:t>
            </a:r>
          </a:p>
          <a:p>
            <a:pPr defTabSz="283972">
              <a:defRPr b="0" sz="3500"/>
            </a:pPr>
          </a:p>
          <a:p>
            <a:pPr defTabSz="283972">
              <a:defRPr b="0" sz="3500"/>
            </a:pPr>
          </a:p>
          <a:p>
            <a:pPr lvl="1" marL="0" indent="157275" defTabSz="283972">
              <a:buSzTx/>
              <a:buNone/>
              <a:defRPr sz="1200"/>
            </a:pPr>
          </a:p>
          <a:p>
            <a:pPr defTabSz="838788">
              <a:lnSpc>
                <a:spcPct val="80000"/>
              </a:lnSpc>
              <a:defRPr spc="-100" sz="2900"/>
            </a:pPr>
            <a:r>
              <a:t>    </a:t>
            </a:r>
          </a:p>
        </p:txBody>
      </p:sp>
      <p:sp>
        <p:nvSpPr>
          <p:cNvPr id="179" name="Présentation de la formation de l’arbitrage"/>
          <p:cNvSpPr txBox="1"/>
          <p:nvPr>
            <p:ph type="title"/>
          </p:nvPr>
        </p:nvSpPr>
        <p:spPr>
          <a:xfrm>
            <a:off x="2937719" y="-2324601"/>
            <a:ext cx="18508562" cy="4648204"/>
          </a:xfrm>
          <a:prstGeom prst="rect">
            <a:avLst/>
          </a:prstGeom>
        </p:spPr>
        <p:txBody>
          <a:bodyPr/>
          <a:lstStyle>
            <a:lvl1pPr marL="1009852" indent="-1009852">
              <a:buSzPct val="123000"/>
              <a:buChar char="-"/>
              <a:defRPr spc="-200" sz="6600"/>
            </a:lvl1pPr>
          </a:lstStyle>
          <a:p>
            <a:pPr/>
            <a:r>
              <a:t>Présentation de la formation de l’arbitrage</a:t>
            </a:r>
          </a:p>
        </p:txBody>
      </p:sp>
      <p:pic>
        <p:nvPicPr>
          <p:cNvPr id="180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593" y="20668"/>
            <a:ext cx="3059140" cy="2595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52339" y="-65917"/>
            <a:ext cx="3263266" cy="2768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1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Modalités d’examen :…"/>
          <p:cNvSpPr txBox="1"/>
          <p:nvPr>
            <p:ph type="body" idx="1"/>
          </p:nvPr>
        </p:nvSpPr>
        <p:spPr>
          <a:xfrm>
            <a:off x="1828462" y="2791698"/>
            <a:ext cx="20727076" cy="10715335"/>
          </a:xfrm>
          <a:prstGeom prst="rect">
            <a:avLst/>
          </a:prstGeom>
        </p:spPr>
        <p:txBody>
          <a:bodyPr/>
          <a:lstStyle/>
          <a:p>
            <a:pPr marL="688332" indent="-688332" defTabSz="371475">
              <a:buSzPct val="123000"/>
              <a:buChar char="-"/>
              <a:defRPr sz="4600"/>
            </a:pPr>
            <a:r>
              <a:t>Modalités d’examen : </a:t>
            </a:r>
          </a:p>
          <a:p>
            <a:pPr defTabSz="371475">
              <a:defRPr sz="4600"/>
            </a:pPr>
          </a:p>
          <a:p>
            <a:pPr defTabSz="371475">
              <a:defRPr sz="4600"/>
            </a:pPr>
            <a:r>
              <a:t>Pour valider son examen, 3 journées obligatoires doivent être effectuées :</a:t>
            </a:r>
          </a:p>
          <a:p>
            <a:pPr defTabSz="371475">
              <a:defRPr sz="4600"/>
            </a:pPr>
          </a:p>
          <a:p>
            <a:pPr defTabSz="371475">
              <a:defRPr sz="4600"/>
            </a:pPr>
            <a:r>
              <a:t>La Fête du Mini-Basket</a:t>
            </a:r>
          </a:p>
          <a:p>
            <a:pPr defTabSz="371475">
              <a:defRPr sz="4600"/>
            </a:pPr>
          </a:p>
          <a:p>
            <a:pPr defTabSz="371475">
              <a:defRPr sz="4600"/>
            </a:pPr>
            <a:r>
              <a:t>Le Tournoi Féminin</a:t>
            </a:r>
          </a:p>
          <a:p>
            <a:pPr defTabSz="371475">
              <a:defRPr sz="4600"/>
            </a:pPr>
          </a:p>
          <a:p>
            <a:pPr defTabSz="371475">
              <a:defRPr sz="4600"/>
            </a:pPr>
            <a:r>
              <a:t>Le Tournoi des Sélections</a:t>
            </a:r>
          </a:p>
          <a:p>
            <a:pPr defTabSz="371475">
              <a:defRPr sz="4600"/>
            </a:pPr>
          </a:p>
          <a:p>
            <a:pPr defTabSz="371475">
              <a:defRPr sz="4600"/>
            </a:pPr>
            <a:r>
              <a:t>-E-learning obligatoire</a:t>
            </a:r>
          </a:p>
          <a:p>
            <a:pPr defTabSz="371475">
              <a:defRPr b="0" sz="4600"/>
            </a:pPr>
          </a:p>
          <a:p>
            <a:pPr lvl="1" marL="0" indent="205737" defTabSz="371475">
              <a:buSzTx/>
              <a:buNone/>
              <a:defRPr sz="1600"/>
            </a:pPr>
          </a:p>
          <a:p>
            <a:pPr defTabSz="1097252">
              <a:lnSpc>
                <a:spcPct val="80000"/>
              </a:lnSpc>
              <a:defRPr spc="-100" sz="3800"/>
            </a:pPr>
            <a:r>
              <a:t>  </a:t>
            </a:r>
            <a:r>
              <a:rPr sz="3900"/>
              <a:t>  </a:t>
            </a:r>
          </a:p>
        </p:txBody>
      </p:sp>
      <p:sp>
        <p:nvSpPr>
          <p:cNvPr id="184" name="Présentation de la formation de l’arbitrage"/>
          <p:cNvSpPr txBox="1"/>
          <p:nvPr>
            <p:ph type="title"/>
          </p:nvPr>
        </p:nvSpPr>
        <p:spPr>
          <a:xfrm>
            <a:off x="2937719" y="-2324601"/>
            <a:ext cx="18508562" cy="4648204"/>
          </a:xfrm>
          <a:prstGeom prst="rect">
            <a:avLst/>
          </a:prstGeom>
        </p:spPr>
        <p:txBody>
          <a:bodyPr/>
          <a:lstStyle>
            <a:lvl1pPr marL="1009852" indent="-1009852">
              <a:buSzPct val="123000"/>
              <a:buChar char="-"/>
              <a:defRPr spc="-200" sz="6600"/>
            </a:lvl1pPr>
          </a:lstStyle>
          <a:p>
            <a:pPr/>
            <a:r>
              <a:t>Présentation de la formation de l’arbitrage</a:t>
            </a:r>
          </a:p>
        </p:txBody>
      </p:sp>
      <p:pic>
        <p:nvPicPr>
          <p:cNvPr id="185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593" y="20668"/>
            <a:ext cx="3059140" cy="2595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52339" y="-65917"/>
            <a:ext cx="3263266" cy="2768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odalités d’examen :…"/>
          <p:cNvSpPr txBox="1"/>
          <p:nvPr>
            <p:ph type="body" idx="1"/>
          </p:nvPr>
        </p:nvSpPr>
        <p:spPr>
          <a:xfrm>
            <a:off x="1828462" y="3296694"/>
            <a:ext cx="20727076" cy="10715333"/>
          </a:xfrm>
          <a:prstGeom prst="rect">
            <a:avLst/>
          </a:prstGeom>
        </p:spPr>
        <p:txBody>
          <a:bodyPr/>
          <a:lstStyle/>
          <a:p>
            <a:pPr marL="673037" indent="-673037" defTabSz="363220">
              <a:buSzPct val="123000"/>
              <a:buChar char="-"/>
              <a:defRPr sz="4500"/>
            </a:pPr>
            <a:r>
              <a:t>Modalités d’examen : </a:t>
            </a:r>
          </a:p>
          <a:p>
            <a:pPr defTabSz="363220">
              <a:defRPr sz="4500"/>
            </a:pPr>
          </a:p>
          <a:p>
            <a:pPr defTabSz="363220">
              <a:defRPr sz="4500"/>
            </a:pPr>
            <a:r>
              <a:t>La validation du module E-learning (Teachup) est indispensable pour obtenir le diplôme d’arbitre.</a:t>
            </a:r>
          </a:p>
          <a:p>
            <a:pPr defTabSz="363220">
              <a:defRPr sz="4500"/>
            </a:pPr>
            <a:r>
              <a:t>Le lien d’accès sera transmis à la fin du premier stage, accompagné de toutes les explications nécessaires.</a:t>
            </a:r>
          </a:p>
          <a:p>
            <a:pPr defTabSz="363220">
              <a:defRPr sz="4500"/>
            </a:pPr>
          </a:p>
          <a:p>
            <a:pPr defTabSz="363220">
              <a:defRPr sz="4500"/>
            </a:pPr>
            <a:r>
              <a:t>Passage anticipé de l’examen :</a:t>
            </a:r>
          </a:p>
          <a:p>
            <a:pPr defTabSz="363220">
              <a:defRPr sz="4500"/>
            </a:pPr>
          </a:p>
          <a:p>
            <a:pPr defTabSz="363220">
              <a:defRPr sz="4500"/>
            </a:pPr>
            <a:r>
              <a:t>Il est possible de passer l’examen avant la fin de la formation, si toutes les conditions sont réunies.</a:t>
            </a:r>
          </a:p>
          <a:p>
            <a:pPr defTabSz="363220">
              <a:defRPr sz="4500"/>
            </a:pPr>
            <a:r>
              <a:t>Ces conditions seront précisées lors du premier stage.</a:t>
            </a:r>
          </a:p>
          <a:p>
            <a:pPr defTabSz="363220">
              <a:defRPr b="0" sz="4500"/>
            </a:pPr>
          </a:p>
          <a:p>
            <a:pPr lvl="1" marL="0" indent="201168" defTabSz="363220">
              <a:buSzTx/>
              <a:buNone/>
              <a:defRPr sz="1500"/>
            </a:pPr>
          </a:p>
          <a:p>
            <a:pPr defTabSz="1072869">
              <a:lnSpc>
                <a:spcPct val="80000"/>
              </a:lnSpc>
              <a:defRPr spc="-100" sz="3700"/>
            </a:pPr>
            <a:r>
              <a:t>  </a:t>
            </a:r>
            <a:r>
              <a:rPr sz="3800"/>
              <a:t>  </a:t>
            </a:r>
          </a:p>
        </p:txBody>
      </p:sp>
      <p:sp>
        <p:nvSpPr>
          <p:cNvPr id="189" name="Présentation de la formation de l’arbitrage"/>
          <p:cNvSpPr txBox="1"/>
          <p:nvPr>
            <p:ph type="title"/>
          </p:nvPr>
        </p:nvSpPr>
        <p:spPr>
          <a:xfrm>
            <a:off x="2937719" y="-2324601"/>
            <a:ext cx="18508562" cy="4648204"/>
          </a:xfrm>
          <a:prstGeom prst="rect">
            <a:avLst/>
          </a:prstGeom>
        </p:spPr>
        <p:txBody>
          <a:bodyPr/>
          <a:lstStyle>
            <a:lvl1pPr marL="1009852" indent="-1009852">
              <a:buSzPct val="123000"/>
              <a:buChar char="-"/>
              <a:defRPr spc="-200" sz="6600"/>
            </a:lvl1pPr>
          </a:lstStyle>
          <a:p>
            <a:pPr/>
            <a:r>
              <a:t>Présentation de la formation de l’arbitrage</a:t>
            </a:r>
          </a:p>
        </p:txBody>
      </p:sp>
      <p:pic>
        <p:nvPicPr>
          <p:cNvPr id="190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593" y="20668"/>
            <a:ext cx="3059140" cy="2595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52339" y="-65917"/>
            <a:ext cx="3263266" cy="2768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